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54"/>
  </p:notesMasterIdLst>
  <p:sldIdLst>
    <p:sldId id="256" r:id="rId3"/>
    <p:sldId id="339" r:id="rId4"/>
    <p:sldId id="257" r:id="rId5"/>
    <p:sldId id="314" r:id="rId6"/>
    <p:sldId id="315" r:id="rId7"/>
    <p:sldId id="316" r:id="rId8"/>
    <p:sldId id="317" r:id="rId9"/>
    <p:sldId id="340" r:id="rId10"/>
    <p:sldId id="319" r:id="rId11"/>
    <p:sldId id="320" r:id="rId12"/>
    <p:sldId id="341" r:id="rId13"/>
    <p:sldId id="322" r:id="rId14"/>
    <p:sldId id="323" r:id="rId15"/>
    <p:sldId id="324" r:id="rId16"/>
    <p:sldId id="325" r:id="rId17"/>
    <p:sldId id="338" r:id="rId18"/>
    <p:sldId id="326" r:id="rId19"/>
    <p:sldId id="327" r:id="rId20"/>
    <p:sldId id="328" r:id="rId21"/>
    <p:sldId id="291" r:id="rId22"/>
    <p:sldId id="334" r:id="rId23"/>
    <p:sldId id="332" r:id="rId24"/>
    <p:sldId id="333" r:id="rId25"/>
    <p:sldId id="330" r:id="rId26"/>
    <p:sldId id="331" r:id="rId27"/>
    <p:sldId id="292" r:id="rId28"/>
    <p:sldId id="298" r:id="rId29"/>
    <p:sldId id="299" r:id="rId30"/>
    <p:sldId id="300" r:id="rId31"/>
    <p:sldId id="301" r:id="rId32"/>
    <p:sldId id="302" r:id="rId33"/>
    <p:sldId id="293" r:id="rId34"/>
    <p:sldId id="304" r:id="rId35"/>
    <p:sldId id="303" r:id="rId36"/>
    <p:sldId id="305" r:id="rId37"/>
    <p:sldId id="306" r:id="rId38"/>
    <p:sldId id="307" r:id="rId39"/>
    <p:sldId id="308" r:id="rId40"/>
    <p:sldId id="309" r:id="rId41"/>
    <p:sldId id="310" r:id="rId42"/>
    <p:sldId id="311" r:id="rId43"/>
    <p:sldId id="312" r:id="rId44"/>
    <p:sldId id="313" r:id="rId45"/>
    <p:sldId id="344" r:id="rId46"/>
    <p:sldId id="294" r:id="rId47"/>
    <p:sldId id="335" r:id="rId48"/>
    <p:sldId id="336" r:id="rId49"/>
    <p:sldId id="337" r:id="rId50"/>
    <p:sldId id="343" r:id="rId51"/>
    <p:sldId id="342" r:id="rId52"/>
    <p:sldId id="287" r:id="rId53"/>
  </p:sldIdLst>
  <p:sldSz cx="11522075" cy="648017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76"/>
    <p:restoredTop sz="94685"/>
  </p:normalViewPr>
  <p:slideViewPr>
    <p:cSldViewPr>
      <p:cViewPr varScale="1">
        <p:scale>
          <a:sx n="120" d="100"/>
          <a:sy n="120" d="100"/>
        </p:scale>
        <p:origin x="200" y="272"/>
      </p:cViewPr>
      <p:guideLst>
        <p:guide orient="horz" pos="2041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780098-E5DC-4816-AEEF-832BC4707033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7F1A05-06D9-45E5-A566-DCE3388D6A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6786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481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9079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04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1211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479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5872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39203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34641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469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863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44797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8711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2369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51483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836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52752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147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688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601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9980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552124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395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15486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3870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92658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833197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39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059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4581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3969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411973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0076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82979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313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104709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49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05714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4441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596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1178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6229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915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1EDE8F-5748-564A-B104-45C8D634421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5201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9EC556-0E4F-4361-96C2-0C2CAFEAB7B8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3262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56" y="2013055"/>
            <a:ext cx="9793764" cy="138903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1" y="3672099"/>
            <a:ext cx="8065453" cy="165604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25896" y="244507"/>
            <a:ext cx="3266589" cy="522464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26131" y="244507"/>
            <a:ext cx="9607730" cy="522464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64161" y="2013056"/>
            <a:ext cx="9793764" cy="1389038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728318" y="3672099"/>
            <a:ext cx="8065453" cy="16560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88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766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65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539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425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30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192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07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6" y="4164116"/>
            <a:ext cx="9793764" cy="1287035"/>
          </a:xfrm>
          <a:prstGeom prst="rect">
            <a:avLst/>
          </a:prstGeom>
        </p:spPr>
        <p:txBody>
          <a:bodyPr anchor="t"/>
          <a:lstStyle>
            <a:lvl1pPr algn="l">
              <a:defRPr sz="51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6" y="2746577"/>
            <a:ext cx="9793764" cy="141753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1pPr>
            <a:lvl2pPr marL="588645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2pPr>
            <a:lvl3pPr marL="117665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653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4pPr>
            <a:lvl5pPr marL="23539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5pPr>
            <a:lvl6pPr marL="29425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6pPr>
            <a:lvl7pPr marL="35306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7pPr>
            <a:lvl8pPr marL="411924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8pPr>
            <a:lvl9pPr marL="470789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76108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857060" y="1191039"/>
            <a:ext cx="5088916" cy="3367591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8" y="1450543"/>
            <a:ext cx="5090918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8" y="2055059"/>
            <a:ext cx="5090918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63" y="1450543"/>
            <a:ext cx="5092917" cy="60451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100" b="1"/>
            </a:lvl1pPr>
            <a:lvl2pPr marL="588645" indent="0">
              <a:buNone/>
              <a:defRPr sz="2600" b="1"/>
            </a:lvl2pPr>
            <a:lvl3pPr marL="1176655" indent="0">
              <a:buNone/>
              <a:defRPr sz="2300" b="1"/>
            </a:lvl3pPr>
            <a:lvl4pPr marL="1765300" indent="0">
              <a:buNone/>
              <a:defRPr sz="2100" b="1"/>
            </a:lvl4pPr>
            <a:lvl5pPr marL="2353945" indent="0">
              <a:buNone/>
              <a:defRPr sz="2100" b="1"/>
            </a:lvl5pPr>
            <a:lvl6pPr marL="2942590" indent="0">
              <a:buNone/>
              <a:defRPr sz="2100" b="1"/>
            </a:lvl6pPr>
            <a:lvl7pPr marL="3530600" indent="0">
              <a:buNone/>
              <a:defRPr sz="2100" b="1"/>
            </a:lvl7pPr>
            <a:lvl8pPr marL="4119245" indent="0">
              <a:buNone/>
              <a:defRPr sz="2100" b="1"/>
            </a:lvl8pPr>
            <a:lvl9pPr marL="4707890" indent="0">
              <a:buNone/>
              <a:defRPr sz="21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63" y="2055059"/>
            <a:ext cx="5092917" cy="3733601"/>
          </a:xfrm>
          <a:prstGeom prst="rect">
            <a:avLst/>
          </a:prstGeom>
        </p:spPr>
        <p:txBody>
          <a:bodyPr/>
          <a:lstStyle>
            <a:lvl1pPr>
              <a:defRPr sz="3100"/>
            </a:lvl1pPr>
            <a:lvl2pPr>
              <a:defRPr sz="2600"/>
            </a:lvl2pPr>
            <a:lvl3pPr>
              <a:defRPr sz="23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4" y="258011"/>
            <a:ext cx="6441161" cy="5530650"/>
          </a:xfrm>
          <a:prstGeom prst="rect">
            <a:avLst/>
          </a:prstGeom>
        </p:spPr>
        <p:txBody>
          <a:bodyPr/>
          <a:lstStyle>
            <a:lvl1pPr>
              <a:defRPr sz="4100"/>
            </a:lvl1pPr>
            <a:lvl2pPr>
              <a:defRPr sz="3600"/>
            </a:lvl2pPr>
            <a:lvl3pPr>
              <a:defRPr sz="31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8" y="4536128"/>
            <a:ext cx="6913245" cy="535515"/>
          </a:xfrm>
          <a:prstGeom prst="rect">
            <a:avLst/>
          </a:prstGeom>
        </p:spPr>
        <p:txBody>
          <a:bodyPr anchor="b"/>
          <a:lstStyle>
            <a:lvl1pPr algn="l">
              <a:defRPr sz="26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8" y="579020"/>
            <a:ext cx="6913245" cy="38881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100"/>
            </a:lvl1pPr>
            <a:lvl2pPr marL="588645" indent="0">
              <a:buNone/>
              <a:defRPr sz="3600"/>
            </a:lvl2pPr>
            <a:lvl3pPr marL="1176655" indent="0">
              <a:buNone/>
              <a:defRPr sz="3100"/>
            </a:lvl3pPr>
            <a:lvl4pPr marL="1765300" indent="0">
              <a:buNone/>
              <a:defRPr sz="2600"/>
            </a:lvl4pPr>
            <a:lvl5pPr marL="2353945" indent="0">
              <a:buNone/>
              <a:defRPr sz="2600"/>
            </a:lvl5pPr>
            <a:lvl6pPr marL="2942590" indent="0">
              <a:buNone/>
              <a:defRPr sz="2600"/>
            </a:lvl6pPr>
            <a:lvl7pPr marL="3530600" indent="0">
              <a:buNone/>
              <a:defRPr sz="2600"/>
            </a:lvl7pPr>
            <a:lvl8pPr marL="4119245" indent="0">
              <a:buNone/>
              <a:defRPr sz="2600"/>
            </a:lvl8pPr>
            <a:lvl9pPr marL="4707890" indent="0">
              <a:buNone/>
              <a:defRPr sz="26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8" y="5071640"/>
            <a:ext cx="6913245" cy="76052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  <a:lvl2pPr marL="588645" indent="0">
              <a:buNone/>
              <a:defRPr sz="1500"/>
            </a:lvl2pPr>
            <a:lvl3pPr marL="1176655" indent="0">
              <a:buNone/>
              <a:defRPr sz="1300"/>
            </a:lvl3pPr>
            <a:lvl4pPr marL="1765300" indent="0">
              <a:buNone/>
              <a:defRPr sz="1200"/>
            </a:lvl4pPr>
            <a:lvl5pPr marL="2353945" indent="0">
              <a:buNone/>
              <a:defRPr sz="1200"/>
            </a:lvl5pPr>
            <a:lvl6pPr marL="2942590" indent="0">
              <a:buNone/>
              <a:defRPr sz="1200"/>
            </a:lvl6pPr>
            <a:lvl7pPr marL="3530600" indent="0">
              <a:buNone/>
              <a:defRPr sz="1200"/>
            </a:lvl7pPr>
            <a:lvl8pPr marL="4119245" indent="0">
              <a:buNone/>
              <a:defRPr sz="1200"/>
            </a:lvl8pPr>
            <a:lvl9pPr marL="4707890" indent="0">
              <a:buNone/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10" y="259513"/>
            <a:ext cx="10369868" cy="108002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10" y="1512043"/>
            <a:ext cx="10369868" cy="4276616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353509" y="204011"/>
            <a:ext cx="2592468" cy="4354619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76103" y="204011"/>
            <a:ext cx="7585366" cy="4354619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76105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FD725410-BEFA-4075-99F8-9B76E6135EB8}" type="datetimeFigureOut">
              <a:rPr lang="zh-CN" altLang="en-US" sz="2300" smtClean="0">
                <a:solidFill>
                  <a:srgbClr val="FFFFFF"/>
                </a:solidFill>
              </a:rPr>
              <a:pPr defTabSz="1176655"/>
              <a:t>2018/1/13</a:t>
            </a:fld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936716" y="6006168"/>
            <a:ext cx="3648657" cy="345009"/>
          </a:xfrm>
          <a:prstGeom prst="rect">
            <a:avLst/>
          </a:prstGeom>
        </p:spPr>
        <p:txBody>
          <a:bodyPr/>
          <a:lstStyle/>
          <a:p>
            <a:pPr defTabSz="1176655"/>
            <a:endParaRPr lang="zh-CN" altLang="en-US" sz="2300">
              <a:solidFill>
                <a:srgbClr val="FFFFFF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257487" y="6006168"/>
            <a:ext cx="2688484" cy="345009"/>
          </a:xfrm>
          <a:prstGeom prst="rect">
            <a:avLst/>
          </a:prstGeom>
        </p:spPr>
        <p:txBody>
          <a:bodyPr/>
          <a:lstStyle/>
          <a:p>
            <a:pPr defTabSz="1176655"/>
            <a:fld id="{ABCBC4E8-88EF-4446-9533-1BB591964EAE}" type="slidenum">
              <a:rPr lang="zh-CN" altLang="en-US" sz="2300" smtClean="0">
                <a:solidFill>
                  <a:srgbClr val="FFFFFF"/>
                </a:solidFill>
              </a:rPr>
              <a:pPr defTabSz="1176655"/>
              <a:t>‹#›</a:t>
            </a:fld>
            <a:endParaRPr lang="zh-CN" altLang="en-US" sz="230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 advTm="434">
    <p:pull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_1">
    <p:bg>
      <p:bgPr>
        <a:pattFill prst="dot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5"/>
          <p:cNvSpPr>
            <a:spLocks noGrp="1"/>
          </p:cNvSpPr>
          <p:nvPr>
            <p:ph type="body" sz="quarter" idx="12" hasCustomPrompt="1"/>
          </p:nvPr>
        </p:nvSpPr>
        <p:spPr>
          <a:xfrm>
            <a:off x="1" y="211598"/>
            <a:ext cx="917062" cy="616425"/>
          </a:xfrm>
          <a:prstGeom prst="rect">
            <a:avLst/>
          </a:prstGeom>
          <a:solidFill>
            <a:schemeClr val="accent1">
              <a:lumMod val="75000"/>
            </a:schemeClr>
          </a:solidFill>
          <a:effectLst>
            <a:outerShdw blurRad="88900" sx="102000" sy="102000" algn="ctr" rotWithShape="0">
              <a:prstClr val="black">
                <a:alpha val="25000"/>
              </a:prstClr>
            </a:outerShdw>
          </a:effectLst>
        </p:spPr>
        <p:txBody>
          <a:bodyPr anchor="ctr"/>
          <a:lstStyle>
            <a:lvl1pPr marL="0" indent="0">
              <a:buNone/>
              <a:defRPr sz="378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3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1049087" y="211598"/>
            <a:ext cx="6081421" cy="616425"/>
          </a:xfrm>
          <a:prstGeom prst="rect">
            <a:avLst/>
          </a:prstGeom>
          <a:noFill/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646" b="1">
                <a:solidFill>
                  <a:schemeClr val="accent1">
                    <a:lumMod val="75000"/>
                  </a:schemeClr>
                </a:solidFill>
                <a:effectLst>
                  <a:outerShdw blurRad="88900" sx="102000" sy="102000" algn="ctr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矩形 3"/>
          <p:cNvSpPr/>
          <p:nvPr userDrawn="1"/>
        </p:nvSpPr>
        <p:spPr>
          <a:xfrm flipV="1">
            <a:off x="0" y="6132166"/>
            <a:ext cx="11522075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/>
          </a:p>
        </p:txBody>
      </p:sp>
      <p:sp>
        <p:nvSpPr>
          <p:cNvPr id="5" name="矩形 4"/>
          <p:cNvSpPr/>
          <p:nvPr userDrawn="1"/>
        </p:nvSpPr>
        <p:spPr>
          <a:xfrm flipV="1">
            <a:off x="0" y="6028963"/>
            <a:ext cx="11522075" cy="4320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/>
          </a:p>
        </p:txBody>
      </p:sp>
    </p:spTree>
    <p:extLst>
      <p:ext uri="{BB962C8B-B14F-4D97-AF65-F5344CB8AC3E}">
        <p14:creationId xmlns:p14="http://schemas.microsoft.com/office/powerpoint/2010/main" val="38995468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0164" y="4164113"/>
            <a:ext cx="9793764" cy="128703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0164" y="2746575"/>
            <a:ext cx="9793764" cy="1417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26132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7355326" y="1428039"/>
            <a:ext cx="6437159" cy="4041109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450540"/>
            <a:ext cx="5090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76104" y="2055056"/>
            <a:ext cx="5090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853055" y="1450540"/>
            <a:ext cx="5092917" cy="6045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853055" y="2055056"/>
            <a:ext cx="5092917" cy="37336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6105" y="258007"/>
            <a:ext cx="3790683" cy="109803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04811" y="258007"/>
            <a:ext cx="6441160" cy="55306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76105" y="1356037"/>
            <a:ext cx="3790683" cy="44326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58407" y="4536122"/>
            <a:ext cx="6913245" cy="53551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258407" y="579016"/>
            <a:ext cx="6913245" cy="388810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258407" y="5071637"/>
            <a:ext cx="6913245" cy="76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434">
    <p:pull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76104" y="259508"/>
            <a:ext cx="10369868" cy="10800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6104" y="1512041"/>
            <a:ext cx="10369868" cy="4276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76104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9E12-B4B2-45E3-8380-85B0EFC69055}" type="datetimeFigureOut">
              <a:rPr lang="zh-CN" altLang="en-US" smtClean="0"/>
              <a:pPr/>
              <a:t>2018/1/13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936709" y="6006163"/>
            <a:ext cx="3648657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257487" y="6006163"/>
            <a:ext cx="2688484" cy="34500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9C2AD-CA39-43E2-BBEF-768E308D72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434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1522075" cy="648116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slow" advTm="434">
    <p:pull/>
  </p:transition>
  <p:timing>
    <p:tnLst>
      <p:par>
        <p:cTn id="1" dur="indefinite" restart="never" nodeType="tmRoot"/>
      </p:par>
    </p:tnLst>
  </p:timing>
  <p:txStyles>
    <p:titleStyle>
      <a:lvl1pPr algn="ctr" defTabSz="1176655" rtl="0" eaLnBrk="1" latinLnBrk="0" hangingPunct="1">
        <a:spcBef>
          <a:spcPct val="0"/>
        </a:spcBef>
        <a:buNone/>
        <a:defRPr sz="57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41325" indent="-441325" algn="l" defTabSz="1176655" rtl="0" eaLnBrk="1" latinLnBrk="0" hangingPunct="1">
        <a:spcBef>
          <a:spcPct val="20000"/>
        </a:spcBef>
        <a:buFont typeface="Arial" pitchFamily="34" charset="0"/>
        <a:buChar char="•"/>
        <a:defRPr sz="4100" kern="1200">
          <a:solidFill>
            <a:schemeClr val="tx1"/>
          </a:solidFill>
          <a:latin typeface="+mn-lt"/>
          <a:ea typeface="+mn-ea"/>
          <a:cs typeface="+mn-cs"/>
        </a:defRPr>
      </a:lvl1pPr>
      <a:lvl2pPr marL="956310" indent="-367665" algn="l" defTabSz="1176655" rtl="0" eaLnBrk="1" latinLnBrk="0" hangingPunct="1">
        <a:spcBef>
          <a:spcPct val="20000"/>
        </a:spcBef>
        <a:buFont typeface="Arial" pitchFamily="34" charset="0"/>
        <a:buChar char="–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4712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3100" kern="1200">
          <a:solidFill>
            <a:schemeClr val="tx1"/>
          </a:solidFill>
          <a:latin typeface="+mn-lt"/>
          <a:ea typeface="+mn-ea"/>
          <a:cs typeface="+mn-cs"/>
        </a:defRPr>
      </a:lvl3pPr>
      <a:lvl4pPr marL="2059305" indent="-294005" algn="l" defTabSz="1176655" rtl="0" eaLnBrk="1" latinLnBrk="0" hangingPunct="1">
        <a:spcBef>
          <a:spcPct val="20000"/>
        </a:spcBef>
        <a:buFont typeface="Arial" pitchFamily="34" charset="0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7950" indent="-294005" algn="l" defTabSz="1176655" rtl="0" eaLnBrk="1" latinLnBrk="0" hangingPunct="1">
        <a:spcBef>
          <a:spcPct val="20000"/>
        </a:spcBef>
        <a:buFont typeface="Arial" pitchFamily="34" charset="0"/>
        <a:buChar char="»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365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825240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413250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001895" indent="-294005" algn="l" defTabSz="1176655" rtl="0" eaLnBrk="1" latinLnBrk="0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1pPr>
      <a:lvl2pPr marL="5886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7665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7653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4pPr>
      <a:lvl5pPr marL="23539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5pPr>
      <a:lvl6pPr marL="29425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6pPr>
      <a:lvl7pPr marL="353060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7pPr>
      <a:lvl8pPr marL="4119245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8pPr>
      <a:lvl9pPr marL="4707890" algn="l" defTabSz="1176655" rtl="0" eaLnBrk="1" latinLnBrk="0" hangingPunct="1">
        <a:defRPr sz="2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3.jpeg"/><Relationship Id="rId3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36.jpeg"/><Relationship Id="rId3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png"/><Relationship Id="rId8" Type="http://schemas.openxmlformats.org/officeDocument/2006/relationships/image" Target="../media/image9.jpe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6" Type="http://schemas.openxmlformats.org/officeDocument/2006/relationships/image" Target="../media/image45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1522075" cy="6481167"/>
          </a:xfrm>
          <a:prstGeom prst="rect">
            <a:avLst/>
          </a:prstGeom>
        </p:spPr>
      </p:pic>
      <p:sp>
        <p:nvSpPr>
          <p:cNvPr id="1035" name="Rectangle 7"/>
          <p:cNvSpPr>
            <a:spLocks noChangeArrowheads="1"/>
          </p:cNvSpPr>
          <p:nvPr/>
        </p:nvSpPr>
        <p:spPr bwMode="auto">
          <a:xfrm>
            <a:off x="6154910" y="1947863"/>
            <a:ext cx="5438775" cy="2576512"/>
          </a:xfrm>
          <a:prstGeom prst="rect">
            <a:avLst/>
          </a:prstGeom>
          <a:solidFill>
            <a:srgbClr val="353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6" name="Freeform 8"/>
          <p:cNvSpPr/>
          <p:nvPr/>
        </p:nvSpPr>
        <p:spPr bwMode="auto">
          <a:xfrm>
            <a:off x="-143618" y="1947863"/>
            <a:ext cx="6624736" cy="2576512"/>
          </a:xfrm>
          <a:custGeom>
            <a:avLst/>
            <a:gdLst>
              <a:gd name="T0" fmla="*/ 4054 w 4054"/>
              <a:gd name="T1" fmla="*/ 804 h 1623"/>
              <a:gd name="T2" fmla="*/ 3860 w 4054"/>
              <a:gd name="T3" fmla="*/ 631 h 1623"/>
              <a:gd name="T4" fmla="*/ 3860 w 4054"/>
              <a:gd name="T5" fmla="*/ 0 h 1623"/>
              <a:gd name="T6" fmla="*/ 0 w 4054"/>
              <a:gd name="T7" fmla="*/ 0 h 1623"/>
              <a:gd name="T8" fmla="*/ 0 w 4054"/>
              <a:gd name="T9" fmla="*/ 1623 h 1623"/>
              <a:gd name="T10" fmla="*/ 3860 w 4054"/>
              <a:gd name="T11" fmla="*/ 1623 h 1623"/>
              <a:gd name="T12" fmla="*/ 3860 w 4054"/>
              <a:gd name="T13" fmla="*/ 976 h 1623"/>
              <a:gd name="T14" fmla="*/ 4054 w 4054"/>
              <a:gd name="T15" fmla="*/ 804 h 16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054" h="1623">
                <a:moveTo>
                  <a:pt x="4054" y="804"/>
                </a:moveTo>
                <a:lnTo>
                  <a:pt x="3860" y="631"/>
                </a:lnTo>
                <a:lnTo>
                  <a:pt x="3860" y="0"/>
                </a:lnTo>
                <a:lnTo>
                  <a:pt x="0" y="0"/>
                </a:lnTo>
                <a:lnTo>
                  <a:pt x="0" y="1623"/>
                </a:lnTo>
                <a:lnTo>
                  <a:pt x="3860" y="1623"/>
                </a:lnTo>
                <a:lnTo>
                  <a:pt x="3860" y="976"/>
                </a:lnTo>
                <a:lnTo>
                  <a:pt x="4054" y="804"/>
                </a:lnTo>
                <a:close/>
              </a:path>
            </a:pathLst>
          </a:custGeom>
          <a:solidFill>
            <a:srgbClr val="F4EA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40492" y="2261720"/>
            <a:ext cx="4858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学校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名称：浙江大学城市学院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指导老师：杨枨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报告人：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SE2017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秋 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G10</a:t>
            </a:r>
          </a:p>
          <a:p>
            <a:pPr>
              <a:lnSpc>
                <a:spcPct val="150000"/>
              </a:lnSpc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组员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：盛轶群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刘坤、钱金港</a:t>
            </a:r>
            <a:endParaRPr kumimoji="1"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00431" y="2632493"/>
            <a:ext cx="4245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CAMPAIGO</a:t>
            </a:r>
          </a:p>
          <a:p>
            <a:r>
              <a:rPr lang="zh-CN" altLang="en-US" sz="36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项目分享总结</a:t>
            </a:r>
            <a:endParaRPr lang="zh-CN" altLang="en-US" sz="36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8046" y="1146886"/>
            <a:ext cx="72937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《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基于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Android</a:t>
            </a:r>
            <a:r>
              <a:rPr kumimoji="1" lang="zh-CN" altLang="en-US" sz="2800" dirty="0">
                <a:latin typeface="Microsoft YaHei" charset="0"/>
                <a:ea typeface="Microsoft YaHei" charset="0"/>
                <a:cs typeface="Microsoft YaHei" charset="0"/>
              </a:rPr>
              <a:t>的校园社交及</a:t>
            </a:r>
            <a:r>
              <a:rPr kumimoji="1" lang="zh-CN" altLang="en-US" sz="2800" dirty="0" smtClean="0">
                <a:latin typeface="Microsoft YaHei" charset="0"/>
                <a:ea typeface="Microsoft YaHei" charset="0"/>
                <a:cs typeface="Microsoft YaHei" charset="0"/>
              </a:rPr>
              <a:t>活动管理</a:t>
            </a:r>
            <a:r>
              <a:rPr kumimoji="1" lang="en-US" altLang="zh-CN" sz="2800" dirty="0" smtClean="0">
                <a:latin typeface="Microsoft YaHei" charset="0"/>
                <a:ea typeface="Microsoft YaHei" charset="0"/>
                <a:cs typeface="Microsoft YaHei" charset="0"/>
              </a:rPr>
              <a:t>APP</a:t>
            </a:r>
            <a:r>
              <a:rPr kumimoji="1" lang="en-US" altLang="zh-CN" sz="2800" dirty="0">
                <a:latin typeface="Microsoft YaHei" charset="0"/>
                <a:ea typeface="Microsoft YaHei" charset="0"/>
                <a:cs typeface="Microsoft YaHei" charset="0"/>
              </a:rPr>
              <a:t>》</a:t>
            </a:r>
            <a:endParaRPr kumimoji="1" lang="zh-CN" altLang="en-US" sz="2800" dirty="0">
              <a:solidFill>
                <a:schemeClr val="accent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4627673" y="4625343"/>
            <a:ext cx="256801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宋体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3600" dirty="0" smtClean="0">
                <a:latin typeface="Agency FB" pitchFamily="34" charset="0"/>
              </a:rPr>
              <a:t>SE2017 CAMPAIGO</a:t>
            </a:r>
            <a:endParaRPr kumimoji="0" lang="zh-CN" altLang="zh-CN" sz="3600" b="0" i="0" u="none" strike="noStrike" cap="none" normalizeH="0" baseline="0" dirty="0" smtClean="0">
              <a:ln>
                <a:noFill/>
              </a:ln>
              <a:effectLst/>
              <a:ea typeface="宋体" pitchFamily="2" charset="-122"/>
              <a:cs typeface="宋体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4248869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328989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6441986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563946" y="5184304"/>
            <a:ext cx="0" cy="318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251578" y="5184304"/>
            <a:ext cx="933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定义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06415" y="5184304"/>
            <a:ext cx="936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开发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86535" y="5184304"/>
            <a:ext cx="1002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维护</a:t>
            </a:r>
            <a:endParaRPr lang="zh-CN" altLang="en-US" sz="16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4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4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5" grpId="0" animBg="1"/>
      <p:bldP spid="1036" grpId="0" animBg="1"/>
      <p:bldP spid="6" grpId="0"/>
      <p:bldP spid="7" grpId="0"/>
      <p:bldP spid="4" grpId="0"/>
      <p:bldP spid="15" grpId="0"/>
      <p:bldP spid="21" grpId="0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400997" y="1908434"/>
            <a:ext cx="5112568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需求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文档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、界面原型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、功能和非功能需求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4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、数据字典、</a:t>
            </a: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ER</a:t>
            </a: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图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283606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10"/>
          <p:cNvGrpSpPr/>
          <p:nvPr/>
        </p:nvGrpSpPr>
        <p:grpSpPr bwMode="auto">
          <a:xfrm>
            <a:off x="1792912" y="2670125"/>
            <a:ext cx="2070225" cy="1218034"/>
            <a:chOff x="0" y="0"/>
            <a:chExt cx="2726" cy="1624"/>
          </a:xfrm>
        </p:grpSpPr>
        <p:sp>
          <p:nvSpPr>
            <p:cNvPr id="28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城院学生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29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spcAft>
                  <a:spcPts val="0"/>
                </a:spcAft>
              </a:pPr>
              <a:r>
                <a:rPr lang="zh-CN" altLang="zh-CN" sz="14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该群体接受能力强，并且熟练使用智能手机。该群体是本产品的主要使用者。城院学生在学习生活中会参加大量的学生活动，但是缺乏一个便于申请的平台，所以为满足该群体的需求，我们针对该群体进行设计开发我们的产品。</a:t>
              </a:r>
              <a:endParaRPr lang="en-US" altLang="zh-CN" sz="14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/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用户</a:t>
              </a:r>
              <a:r>
                <a:rPr lang="zh-CN" altLang="zh-CN" sz="14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代表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：</a:t>
              </a:r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en-US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信电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1602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班曹昭</a:t>
              </a:r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。</a:t>
              </a:r>
              <a:endParaRPr lang="en-US" altLang="zh-CN" sz="14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  <a:p>
              <a:pPr algn="just"/>
              <a:r>
                <a:rPr lang="zh-CN" altLang="zh-CN" sz="14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该</a:t>
              </a:r>
              <a:r>
                <a:rPr lang="zh-CN" altLang="zh-CN" sz="14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DengXian" charset="-122"/>
                </a:rPr>
                <a:t>同学在学生组织任职多年，了解学生活动。</a:t>
              </a:r>
              <a:endParaRPr lang="en-US" altLang="zh-CN" sz="1400" dirty="0">
                <a:solidFill>
                  <a:schemeClr val="bg1"/>
                </a:solidFill>
                <a:latin typeface="DengXian" charset="-122"/>
                <a:ea typeface="DengXian" charset="-122"/>
                <a:cs typeface="DengXian" charset="-122"/>
              </a:endParaRPr>
            </a:p>
          </p:txBody>
        </p:sp>
      </p:grpSp>
      <p:grpSp>
        <p:nvGrpSpPr>
          <p:cNvPr id="30" name="Group 13"/>
          <p:cNvGrpSpPr/>
          <p:nvPr/>
        </p:nvGrpSpPr>
        <p:grpSpPr bwMode="auto">
          <a:xfrm>
            <a:off x="1151188" y="2654063"/>
            <a:ext cx="444271" cy="438012"/>
            <a:chOff x="0" y="0"/>
            <a:chExt cx="584" cy="584"/>
          </a:xfrm>
        </p:grpSpPr>
        <p:sp>
          <p:nvSpPr>
            <p:cNvPr id="31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2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1</a:t>
              </a:r>
            </a:p>
          </p:txBody>
        </p:sp>
      </p:grpSp>
      <p:grpSp>
        <p:nvGrpSpPr>
          <p:cNvPr id="33" name="Group 4"/>
          <p:cNvGrpSpPr/>
          <p:nvPr/>
        </p:nvGrpSpPr>
        <p:grpSpPr>
          <a:xfrm>
            <a:off x="1008509" y="1747111"/>
            <a:ext cx="9369740" cy="268840"/>
            <a:chOff x="899592" y="2852807"/>
            <a:chExt cx="7344815" cy="213386"/>
          </a:xfrm>
          <a:solidFill>
            <a:schemeClr val="bg1"/>
          </a:solidFill>
        </p:grpSpPr>
        <p:sp>
          <p:nvSpPr>
            <p:cNvPr id="34" name="Rectangle 61"/>
            <p:cNvSpPr/>
            <p:nvPr/>
          </p:nvSpPr>
          <p:spPr bwMode="auto">
            <a:xfrm>
              <a:off x="899592" y="2852807"/>
              <a:ext cx="7344815" cy="32031"/>
            </a:xfrm>
            <a:prstGeom prst="rect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5" name="Flowchart: Merge 3"/>
            <p:cNvSpPr/>
            <p:nvPr/>
          </p:nvSpPr>
          <p:spPr bwMode="auto">
            <a:xfrm>
              <a:off x="1099027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6" name="Flowchart: Merge 64"/>
            <p:cNvSpPr/>
            <p:nvPr/>
          </p:nvSpPr>
          <p:spPr bwMode="auto">
            <a:xfrm>
              <a:off x="3708663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7" name="Flowchart: Merge 65"/>
            <p:cNvSpPr/>
            <p:nvPr/>
          </p:nvSpPr>
          <p:spPr bwMode="auto">
            <a:xfrm>
              <a:off x="6174461" y="2874792"/>
              <a:ext cx="210541" cy="191401"/>
            </a:xfrm>
            <a:prstGeom prst="flowChartMerge">
              <a:avLst/>
            </a:prstGeom>
            <a:grpFill/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</p:grpSp>
      <p:grpSp>
        <p:nvGrpSpPr>
          <p:cNvPr id="38" name="Group 10"/>
          <p:cNvGrpSpPr/>
          <p:nvPr/>
        </p:nvGrpSpPr>
        <p:grpSpPr bwMode="auto">
          <a:xfrm>
            <a:off x="5145907" y="2670125"/>
            <a:ext cx="2070225" cy="1218034"/>
            <a:chOff x="0" y="0"/>
            <a:chExt cx="2726" cy="1624"/>
          </a:xfrm>
        </p:grpSpPr>
        <p:sp>
          <p:nvSpPr>
            <p:cNvPr id="39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组织、社团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0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algn="just">
                <a:spcAft>
                  <a:spcPts val="0"/>
                </a:spcAft>
              </a:pPr>
              <a:r>
                <a:rPr lang="zh-CN" altLang="zh-CN" sz="16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由于城院学生活动主要由教师进行审批通过，该群体也是我们产品的主要用户。该群体对智能手机的使用有一定的了解。进行一定的指导之后就能熟练使用</a:t>
              </a:r>
              <a:r>
                <a:rPr lang="zh-CN" altLang="zh-CN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。</a:t>
              </a:r>
              <a:endParaRPr lang="en-US" altLang="zh-CN" sz="1600" kern="1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endParaRPr lang="en-US" altLang="zh-CN" sz="16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en-US" sz="1600" kern="100" dirty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用户代表</a:t>
              </a: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：</a:t>
              </a:r>
              <a:endParaRPr lang="en-US" altLang="zh-CN" sz="1600" kern="100" dirty="0" smtClean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  <a:p>
              <a:pPr algn="just">
                <a:spcAft>
                  <a:spcPts val="0"/>
                </a:spcAft>
              </a:pPr>
              <a:r>
                <a:rPr lang="zh-CN" altLang="en-US" sz="1600" kern="100" dirty="0" smtClean="0">
                  <a:solidFill>
                    <a:schemeClr val="bg1"/>
                  </a:solidFill>
                  <a:latin typeface="DengXian" charset="-122"/>
                  <a:ea typeface="DengXian" charset="-122"/>
                  <a:cs typeface="Times New Roman" charset="0"/>
                </a:rPr>
                <a:t>学生社团联盟</a:t>
              </a:r>
              <a:endParaRPr lang="en-US" altLang="zh-CN" sz="1600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endParaRPr>
            </a:p>
          </p:txBody>
        </p:sp>
      </p:grpSp>
      <p:grpSp>
        <p:nvGrpSpPr>
          <p:cNvPr id="41" name="Group 13"/>
          <p:cNvGrpSpPr/>
          <p:nvPr/>
        </p:nvGrpSpPr>
        <p:grpSpPr bwMode="auto">
          <a:xfrm>
            <a:off x="4464625" y="2654063"/>
            <a:ext cx="483829" cy="438012"/>
            <a:chOff x="-52" y="0"/>
            <a:chExt cx="636" cy="584"/>
          </a:xfrm>
        </p:grpSpPr>
        <p:sp>
          <p:nvSpPr>
            <p:cNvPr id="42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3" name="Rectangle 15"/>
            <p:cNvSpPr/>
            <p:nvPr/>
          </p:nvSpPr>
          <p:spPr bwMode="auto">
            <a:xfrm>
              <a:off x="-52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2</a:t>
              </a:r>
            </a:p>
          </p:txBody>
        </p:sp>
      </p:grpSp>
      <p:grpSp>
        <p:nvGrpSpPr>
          <p:cNvPr id="44" name="Group 10"/>
          <p:cNvGrpSpPr/>
          <p:nvPr/>
        </p:nvGrpSpPr>
        <p:grpSpPr bwMode="auto">
          <a:xfrm>
            <a:off x="8319463" y="2670125"/>
            <a:ext cx="2070225" cy="1218034"/>
            <a:chOff x="0" y="0"/>
            <a:chExt cx="2726" cy="1624"/>
          </a:xfrm>
        </p:grpSpPr>
        <p:sp>
          <p:nvSpPr>
            <p:cNvPr id="45" name="Rectangle 11"/>
            <p:cNvSpPr/>
            <p:nvPr/>
          </p:nvSpPr>
          <p:spPr bwMode="auto">
            <a:xfrm>
              <a:off x="0" y="0"/>
              <a:ext cx="2440" cy="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Regular" charset="0"/>
                  <a:sym typeface="Lato Regular" charset="0"/>
                </a:rPr>
                <a:t>审批老师</a:t>
              </a:r>
              <a:endParaRPr lang="en-US" sz="1600" dirty="0">
                <a:solidFill>
                  <a:srgbClr val="000000"/>
                </a:solidFill>
                <a:latin typeface="微软雅黑"/>
                <a:ea typeface="微软雅黑"/>
                <a:cs typeface="Lato Regular" charset="0"/>
                <a:sym typeface="Lato Regular" charset="0"/>
              </a:endParaRPr>
            </a:p>
          </p:txBody>
        </p:sp>
        <p:sp>
          <p:nvSpPr>
            <p:cNvPr id="46" name="Rectangle 12"/>
            <p:cNvSpPr/>
            <p:nvPr/>
          </p:nvSpPr>
          <p:spPr bwMode="auto">
            <a:xfrm>
              <a:off x="0" y="416"/>
              <a:ext cx="2726" cy="1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城市学院活动众多，但需要监管审核。所以老师的工作变得异常巨大。刚好</a:t>
              </a:r>
              <a:r>
                <a:rPr lang="en-US" altLang="zh-CN" sz="1400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campaigo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可以提供如此功能。</a:t>
              </a:r>
              <a:endParaRPr lang="en-US" altLang="zh-CN" sz="14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用户代表：团委 沈老师</a:t>
              </a: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7" name="Group 13"/>
          <p:cNvGrpSpPr/>
          <p:nvPr/>
        </p:nvGrpSpPr>
        <p:grpSpPr bwMode="auto">
          <a:xfrm>
            <a:off x="7677739" y="2654063"/>
            <a:ext cx="444271" cy="438012"/>
            <a:chOff x="0" y="0"/>
            <a:chExt cx="584" cy="584"/>
          </a:xfrm>
        </p:grpSpPr>
        <p:sp>
          <p:nvSpPr>
            <p:cNvPr id="48" name="Oval 14"/>
            <p:cNvSpPr/>
            <p:nvPr/>
          </p:nvSpPr>
          <p:spPr bwMode="auto">
            <a:xfrm>
              <a:off x="0" y="0"/>
              <a:ext cx="584" cy="5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9" name="Rectangle 15"/>
            <p:cNvSpPr/>
            <p:nvPr/>
          </p:nvSpPr>
          <p:spPr bwMode="auto">
            <a:xfrm>
              <a:off x="0" y="8"/>
              <a:ext cx="584" cy="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3</a:t>
              </a:r>
            </a:p>
          </p:txBody>
        </p:sp>
      </p:grpSp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用户类型及特点</a:t>
            </a:r>
          </a:p>
        </p:txBody>
      </p:sp>
    </p:spTree>
    <p:extLst>
      <p:ext uri="{BB962C8B-B14F-4D97-AF65-F5344CB8AC3E}">
        <p14:creationId xmlns:p14="http://schemas.microsoft.com/office/powerpoint/2010/main" val="2426095178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75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界面原型设计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93" y="2375991"/>
            <a:ext cx="2175297" cy="213538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501" y="1488082"/>
            <a:ext cx="2514600" cy="4400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4893" y="1511895"/>
            <a:ext cx="2486025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6102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功能和非功能需求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6" name="图片 25" descr="C:\Users\admin\AppData\Local\Temp\WeChat Files\7939d14e5b3ea56b49e0ca6e52d7526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1419605"/>
            <a:ext cx="6121077" cy="4036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图片 50"/>
          <p:cNvPicPr/>
          <p:nvPr/>
        </p:nvPicPr>
        <p:blipFill>
          <a:blip r:embed="rId4"/>
          <a:stretch>
            <a:fillRect/>
          </a:stretch>
        </p:blipFill>
        <p:spPr>
          <a:xfrm>
            <a:off x="6769149" y="1419605"/>
            <a:ext cx="4505960" cy="39128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16421" y="5688359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功能结构图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724469" y="5688345"/>
            <a:ext cx="22049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功能流程图示例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4820503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1986714" y="575791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功能和非功能需求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157" y="1169808"/>
            <a:ext cx="3171825" cy="2190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025" y="3384103"/>
            <a:ext cx="4972050" cy="285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445" y="1169808"/>
            <a:ext cx="5791200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1581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数据字典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13" y="1204450"/>
            <a:ext cx="5781675" cy="48291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029" y="1367879"/>
            <a:ext cx="5800725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066581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E-R</a:t>
            </a: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图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49" y="1021742"/>
            <a:ext cx="8374812" cy="528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8102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总体设计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、总体设计报告及</a:t>
            </a: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、原型设计</a:t>
            </a:r>
            <a:endParaRPr lang="en-US" altLang="zh-CN" sz="16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815120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HIPO</a:t>
            </a: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图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1026" name="Picture 2" descr="登陆HIP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5067" y="3816151"/>
            <a:ext cx="6487923" cy="2507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发布HIP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661" y="990837"/>
            <a:ext cx="6624736" cy="267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2483781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angle 45"/>
          <p:cNvSpPr/>
          <p:nvPr/>
        </p:nvSpPr>
        <p:spPr bwMode="auto">
          <a:xfrm>
            <a:off x="2016621" y="423853"/>
            <a:ext cx="7588294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数据流图</a:t>
            </a:r>
            <a:endParaRPr lang="en-US" altLang="zh-CN" sz="3600" b="1" dirty="0" smtClean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421" y="1511895"/>
            <a:ext cx="52736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69" y="1881782"/>
            <a:ext cx="493712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5297215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3"/>
          <p:cNvSpPr/>
          <p:nvPr/>
        </p:nvSpPr>
        <p:spPr bwMode="auto">
          <a:xfrm>
            <a:off x="4432206" y="553049"/>
            <a:ext cx="2588843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我们团队</a:t>
            </a:r>
            <a:endParaRPr lang="en-US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19" name="Rectangle 4"/>
          <p:cNvSpPr/>
          <p:nvPr/>
        </p:nvSpPr>
        <p:spPr bwMode="auto">
          <a:xfrm>
            <a:off x="2508741" y="1175892"/>
            <a:ext cx="6435773" cy="408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ctr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因为软件项目管理基础这门课程聚集在了一起。各自发挥自身长处。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1" name="Rectangle 4"/>
          <p:cNvSpPr/>
          <p:nvPr/>
        </p:nvSpPr>
        <p:spPr bwMode="auto">
          <a:xfrm>
            <a:off x="2423905" y="2159967"/>
            <a:ext cx="1896972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盛轶群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</a:t>
            </a:r>
            <a:r>
              <a:rPr lang="zh-CN" altLang="en-US" sz="1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经理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负责项目整体把控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负责前端逻辑处理、界面优化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负责相关文档编撰工作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3" name="Rectangle 4"/>
          <p:cNvSpPr/>
          <p:nvPr/>
        </p:nvSpPr>
        <p:spPr bwMode="auto">
          <a:xfrm>
            <a:off x="5704781" y="2201561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刘坤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项目成员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负责整体后端工作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5" name="Rectangle 4"/>
          <p:cNvSpPr/>
          <p:nvPr/>
        </p:nvSpPr>
        <p:spPr bwMode="auto">
          <a:xfrm>
            <a:off x="8824252" y="2208898"/>
            <a:ext cx="1537850" cy="1392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钱金港</a:t>
            </a:r>
            <a:endParaRPr lang="en-US" sz="2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项目成员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负责前端</a:t>
            </a:r>
            <a:r>
              <a:rPr lang="en-US" altLang="zh-CN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UI</a:t>
            </a: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部分</a:t>
            </a:r>
            <a:endParaRPr lang="en-US" altLang="zh-CN" sz="1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负责文档、视频相关工作</a:t>
            </a:r>
            <a:endParaRPr lang="en-US" sz="1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113" y="2040901"/>
            <a:ext cx="1368590" cy="13685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692" y="2054458"/>
            <a:ext cx="1373728" cy="13737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84" y="2104182"/>
            <a:ext cx="1287688" cy="128768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23905" y="3923827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90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752925" y="387266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705253" y="394244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打分：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92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分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7442378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1" grpId="0"/>
      <p:bldP spid="23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详细设计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、详细设计报告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、用户手册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、配套文档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defTabSz="1176655"/>
            <a:endParaRPr lang="zh-CN" altLang="en-US" sz="1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4462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界面设计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4893" y="1557833"/>
            <a:ext cx="2187090" cy="3888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91" y="1557833"/>
            <a:ext cx="2184277" cy="388315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63" y="1557833"/>
            <a:ext cx="2268022" cy="4032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8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数据库设计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4" y="828023"/>
            <a:ext cx="7751618" cy="526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6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sz="2800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PDL</a:t>
            </a:r>
            <a:r>
              <a:rPr lang="zh-CN" altLang="en-US" sz="2800" kern="100" dirty="0" smtClean="0">
                <a:solidFill>
                  <a:schemeClr val="bg1"/>
                </a:solidFill>
                <a:latin typeface="DengXian Light" charset="-122"/>
                <a:ea typeface="DengXian Light" charset="-122"/>
                <a:cs typeface="Times New Roman" charset="0"/>
              </a:rPr>
              <a:t>设计</a:t>
            </a:r>
            <a:endParaRPr lang="zh-CN" altLang="zh-CN" sz="2800" kern="100" dirty="0">
              <a:solidFill>
                <a:schemeClr val="bg1"/>
              </a:solidFill>
              <a:effectLst/>
              <a:latin typeface="DengXian Light" charset="-122"/>
              <a:ea typeface="DengXian Light" charset="-122"/>
              <a:cs typeface="Times New Roman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7" y="828023"/>
            <a:ext cx="4811292" cy="512206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02582" y="2701636"/>
            <a:ext cx="1986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&lt;-</a:t>
            </a:r>
            <a:r>
              <a:rPr kumimoji="1" lang="zh-CN" altLang="en-US" dirty="0" smtClean="0">
                <a:solidFill>
                  <a:schemeClr val="bg1"/>
                </a:solidFill>
              </a:rPr>
              <a:t>以左边的为例子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20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用户</a:t>
            </a:r>
            <a:r>
              <a:rPr lang="zh-CN" altLang="en-US" sz="28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手册</a:t>
            </a:r>
            <a:endParaRPr lang="en-US" altLang="zh-CN" sz="28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00" y="1079847"/>
            <a:ext cx="3186689" cy="49918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013" y="119364"/>
            <a:ext cx="4567924" cy="5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配套文档</a:t>
            </a:r>
            <a:r>
              <a:rPr lang="en-US" altLang="zh-CN" sz="28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saturation sat="400000"/>
                    </a14:imgEffect>
                    <a14:imgEffect>
                      <a14:brightnessContrast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525" y="1367879"/>
            <a:ext cx="6957540" cy="391361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52525" y="5452019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这些我们都有</a:t>
            </a:r>
            <a:endParaRPr kumimoji="1"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363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编码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、代码清单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、编码规范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DEMO</a:t>
            </a: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47172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代码清单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2222083" cy="432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en-US" altLang="zh-CN" sz="1701" b="1" kern="0" dirty="0" smtClean="0">
                <a:solidFill>
                  <a:schemeClr val="bg1"/>
                </a:solidFill>
                <a:ea typeface="微软雅黑" charset="0"/>
              </a:rPr>
              <a:t>Android</a:t>
            </a: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部分代码清单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885" y="2661"/>
            <a:ext cx="4270389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代码清单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899611" y="1523889"/>
            <a:ext cx="2364750" cy="111319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后端部分代码清单</a:t>
            </a:r>
            <a:endParaRPr lang="en-US" altLang="zh-CN" sz="1701" b="1" kern="0" dirty="0" smtClean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所有代码清单请见附件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773" y="935831"/>
            <a:ext cx="67437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01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600376"/>
            <a:ext cx="6372257" cy="74424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本小组代码规范参考了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Google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公司发布的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Java-Android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编码规范</a:t>
            </a: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。</a:t>
            </a:r>
            <a:endParaRPr lang="en-US" altLang="zh-CN" sz="1701" b="1" kern="0" dirty="0" smtClean="0">
              <a:solidFill>
                <a:schemeClr val="bg1"/>
              </a:solidFill>
              <a:ea typeface="微软雅黑" charset="0"/>
            </a:endParaRPr>
          </a:p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具体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规范请见附件：</a:t>
            </a: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G10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编码规范。</a:t>
            </a:r>
          </a:p>
        </p:txBody>
      </p:sp>
      <p:sp>
        <p:nvSpPr>
          <p:cNvPr id="9" name="矩形 8"/>
          <p:cNvSpPr/>
          <p:nvPr/>
        </p:nvSpPr>
        <p:spPr>
          <a:xfrm>
            <a:off x="1224535" y="2668364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224535" y="3048602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每次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只声明一个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变量</a:t>
            </a:r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不要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在一个代码块的开头把局部变量一次性都声明了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(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这是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语言的做法</a:t>
            </a:r>
            <a:r>
              <a:rPr lang="en-US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)</a:t>
            </a:r>
            <a:r>
              <a:rPr lang="zh-CN" altLang="zh-CN" sz="16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，而是在第一次需要使用它时才声明</a:t>
            </a:r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16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16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endParaRPr lang="zh-CN" altLang="zh-CN" sz="16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1224535" y="4510540"/>
            <a:ext cx="54221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0" lang="x-none" altLang="x-none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中括号是类型的一部分</a:t>
            </a:r>
            <a:r>
              <a:rPr kumimoji="0" lang="x-none" altLang="x-non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：String[] args， 而非String args[]。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1224535" y="5225425"/>
            <a:ext cx="531798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4:</a:t>
            </a:r>
            <a:r>
              <a:rPr kumimoji="0" lang="x-none" altLang="x-none" sz="16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每个</a:t>
            </a:r>
            <a:r>
              <a:rPr kumimoji="0" lang="x-none" altLang="x-non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Microsoft YaHei" charset="-122"/>
                <a:ea typeface="Microsoft YaHei" charset="-122"/>
                <a:cs typeface="Microsoft YaHei" charset="-122"/>
              </a:rPr>
              <a:t>switch语句都包含一个default语句组，即使它什么代码也不包含。</a:t>
            </a:r>
          </a:p>
        </p:txBody>
      </p:sp>
    </p:spTree>
    <p:extLst>
      <p:ext uri="{BB962C8B-B14F-4D97-AF65-F5344CB8AC3E}">
        <p14:creationId xmlns:p14="http://schemas.microsoft.com/office/powerpoint/2010/main" val="292049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71611" y="-273"/>
            <a:ext cx="11522075" cy="6481167"/>
          </a:xfrm>
          <a:prstGeom prst="rect">
            <a:avLst/>
          </a:prstGeom>
        </p:spPr>
      </p:pic>
      <p:sp>
        <p:nvSpPr>
          <p:cNvPr id="85" name="Rectangle 7"/>
          <p:cNvSpPr/>
          <p:nvPr/>
        </p:nvSpPr>
        <p:spPr bwMode="auto">
          <a:xfrm>
            <a:off x="7731782" y="1089531"/>
            <a:ext cx="3166788" cy="91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问题定义</a:t>
            </a:r>
            <a:endParaRPr lang="en-US" altLang="zh-CN" sz="20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、项目选题</a:t>
            </a:r>
            <a:endParaRPr lang="en-US" altLang="zh-CN" sz="16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、项目开发</a:t>
            </a:r>
            <a:r>
              <a:rPr lang="zh-CN" altLang="en-US" sz="16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计划及</a:t>
            </a:r>
            <a:r>
              <a:rPr lang="en-US" altLang="zh-CN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6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、甘特图</a:t>
            </a:r>
            <a:endParaRPr lang="en-US" sz="16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6" name="Rectangle 7"/>
          <p:cNvSpPr/>
          <p:nvPr/>
        </p:nvSpPr>
        <p:spPr bwMode="auto">
          <a:xfrm>
            <a:off x="8321659" y="2489821"/>
            <a:ext cx="2196697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可行性研究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、可行性分析报告</a:t>
            </a:r>
            <a:endParaRPr lang="en-US" sz="11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7" name="Rectangle 7"/>
          <p:cNvSpPr/>
          <p:nvPr/>
        </p:nvSpPr>
        <p:spPr bwMode="auto">
          <a:xfrm>
            <a:off x="8251732" y="3811047"/>
            <a:ext cx="2196697" cy="94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需求分析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、需求说明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SRS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、评审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、数据字典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263" name="Freeform 12"/>
          <p:cNvSpPr/>
          <p:nvPr/>
        </p:nvSpPr>
        <p:spPr bwMode="auto">
          <a:xfrm>
            <a:off x="6527205" y="1326398"/>
            <a:ext cx="1022709" cy="1666046"/>
          </a:xfrm>
          <a:custGeom>
            <a:avLst/>
            <a:gdLst>
              <a:gd name="T0" fmla="*/ 554 w 554"/>
              <a:gd name="T1" fmla="*/ 915 h 915"/>
              <a:gd name="T2" fmla="*/ 0 w 554"/>
              <a:gd name="T3" fmla="*/ 0 h 915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554" h="915">
                <a:moveTo>
                  <a:pt x="554" y="915"/>
                </a:moveTo>
                <a:cubicBezTo>
                  <a:pt x="523" y="530"/>
                  <a:pt x="309" y="197"/>
                  <a:pt x="0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5" name="Freeform 14"/>
          <p:cNvSpPr/>
          <p:nvPr/>
        </p:nvSpPr>
        <p:spPr bwMode="auto">
          <a:xfrm>
            <a:off x="6830979" y="2992444"/>
            <a:ext cx="727035" cy="1804049"/>
          </a:xfrm>
          <a:custGeom>
            <a:avLst/>
            <a:gdLst>
              <a:gd name="T0" fmla="*/ 0 w 394"/>
              <a:gd name="T1" fmla="*/ 991 h 991"/>
              <a:gd name="T2" fmla="*/ 394 w 394"/>
              <a:gd name="T3" fmla="*/ 101 h 991"/>
              <a:gd name="T4" fmla="*/ 389 w 394"/>
              <a:gd name="T5" fmla="*/ 0 h 9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94" h="991">
                <a:moveTo>
                  <a:pt x="0" y="991"/>
                </a:moveTo>
                <a:cubicBezTo>
                  <a:pt x="242" y="771"/>
                  <a:pt x="394" y="454"/>
                  <a:pt x="394" y="101"/>
                </a:cubicBezTo>
                <a:cubicBezTo>
                  <a:pt x="394" y="67"/>
                  <a:pt x="392" y="34"/>
                  <a:pt x="389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266" name="Freeform 15"/>
          <p:cNvSpPr/>
          <p:nvPr/>
        </p:nvSpPr>
        <p:spPr bwMode="auto">
          <a:xfrm>
            <a:off x="4455513" y="4752255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300" name="组合 299"/>
          <p:cNvGrpSpPr/>
          <p:nvPr/>
        </p:nvGrpSpPr>
        <p:grpSpPr>
          <a:xfrm>
            <a:off x="4392885" y="2034769"/>
            <a:ext cx="2107714" cy="2312196"/>
            <a:chOff x="4392885" y="2034769"/>
            <a:chExt cx="2107714" cy="2312196"/>
          </a:xfrm>
        </p:grpSpPr>
        <p:grpSp>
          <p:nvGrpSpPr>
            <p:cNvPr id="267" name="Group 1"/>
            <p:cNvGrpSpPr/>
            <p:nvPr/>
          </p:nvGrpSpPr>
          <p:grpSpPr>
            <a:xfrm>
              <a:off x="4392885" y="2034769"/>
              <a:ext cx="2107714" cy="2312196"/>
              <a:chOff x="3967321" y="1586192"/>
              <a:chExt cx="1652209" cy="1835256"/>
            </a:xfrm>
          </p:grpSpPr>
          <p:sp>
            <p:nvSpPr>
              <p:cNvPr id="268" name="Oval 11"/>
              <p:cNvSpPr/>
              <p:nvPr/>
            </p:nvSpPr>
            <p:spPr bwMode="auto">
              <a:xfrm>
                <a:off x="4089585" y="1815054"/>
                <a:ext cx="1430856" cy="1430856"/>
              </a:xfrm>
              <a:prstGeom prst="ellipse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/>
              <a:lstStyle/>
              <a:p>
                <a:pPr algn="ctr" defTabSz="1236980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76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sp>
            <p:nvSpPr>
              <p:cNvPr id="269" name="Freeform 18"/>
              <p:cNvSpPr>
                <a:spLocks noEditPoints="1"/>
              </p:cNvSpPr>
              <p:nvPr/>
            </p:nvSpPr>
            <p:spPr bwMode="auto">
              <a:xfrm>
                <a:off x="4559863" y="2240485"/>
                <a:ext cx="236555" cy="235905"/>
              </a:xfrm>
              <a:custGeom>
                <a:avLst/>
                <a:gdLst>
                  <a:gd name="T0" fmla="*/ 1090 w 2222"/>
                  <a:gd name="T1" fmla="*/ 1677 h 2222"/>
                  <a:gd name="T2" fmla="*/ 758 w 2222"/>
                  <a:gd name="T3" fmla="*/ 2127 h 2222"/>
                  <a:gd name="T4" fmla="*/ 719 w 2222"/>
                  <a:gd name="T5" fmla="*/ 2148 h 2222"/>
                  <a:gd name="T6" fmla="*/ 688 w 2222"/>
                  <a:gd name="T7" fmla="*/ 2123 h 2222"/>
                  <a:gd name="T8" fmla="*/ 686 w 2222"/>
                  <a:gd name="T9" fmla="*/ 2087 h 2222"/>
                  <a:gd name="T10" fmla="*/ 143 w 2222"/>
                  <a:gd name="T11" fmla="*/ 1306 h 2222"/>
                  <a:gd name="T12" fmla="*/ 47 w 2222"/>
                  <a:gd name="T13" fmla="*/ 1194 h 2222"/>
                  <a:gd name="T14" fmla="*/ 0 w 2222"/>
                  <a:gd name="T15" fmla="*/ 1266 h 2222"/>
                  <a:gd name="T16" fmla="*/ 62 w 2222"/>
                  <a:gd name="T17" fmla="*/ 1357 h 2222"/>
                  <a:gd name="T18" fmla="*/ 624 w 2222"/>
                  <a:gd name="T19" fmla="*/ 2124 h 2222"/>
                  <a:gd name="T20" fmla="*/ 722 w 2222"/>
                  <a:gd name="T21" fmla="*/ 2222 h 2222"/>
                  <a:gd name="T22" fmla="*/ 794 w 2222"/>
                  <a:gd name="T23" fmla="*/ 2189 h 2222"/>
                  <a:gd name="T24" fmla="*/ 1104 w 2222"/>
                  <a:gd name="T25" fmla="*/ 1771 h 2222"/>
                  <a:gd name="T26" fmla="*/ 1776 w 2222"/>
                  <a:gd name="T27" fmla="*/ 2059 h 2222"/>
                  <a:gd name="T28" fmla="*/ 1860 w 2222"/>
                  <a:gd name="T29" fmla="*/ 2054 h 2222"/>
                  <a:gd name="T30" fmla="*/ 1912 w 2222"/>
                  <a:gd name="T31" fmla="*/ 1967 h 2222"/>
                  <a:gd name="T32" fmla="*/ 1717 w 2222"/>
                  <a:gd name="T33" fmla="*/ 1951 h 2222"/>
                  <a:gd name="T34" fmla="*/ 2180 w 2222"/>
                  <a:gd name="T35" fmla="*/ 17 h 2222"/>
                  <a:gd name="T36" fmla="*/ 2075 w 2222"/>
                  <a:gd name="T37" fmla="*/ 14 h 2222"/>
                  <a:gd name="T38" fmla="*/ 115 w 2222"/>
                  <a:gd name="T39" fmla="*/ 1149 h 2222"/>
                  <a:gd name="T40" fmla="*/ 107 w 2222"/>
                  <a:gd name="T41" fmla="*/ 1224 h 2222"/>
                  <a:gd name="T42" fmla="*/ 506 w 2222"/>
                  <a:gd name="T43" fmla="*/ 1405 h 2222"/>
                  <a:gd name="T44" fmla="*/ 744 w 2222"/>
                  <a:gd name="T45" fmla="*/ 1498 h 2222"/>
                  <a:gd name="T46" fmla="*/ 758 w 2222"/>
                  <a:gd name="T47" fmla="*/ 2049 h 2222"/>
                  <a:gd name="T48" fmla="*/ 1074 w 2222"/>
                  <a:gd name="T49" fmla="*/ 1618 h 2222"/>
                  <a:gd name="T50" fmla="*/ 1738 w 2222"/>
                  <a:gd name="T51" fmla="*/ 1908 h 2222"/>
                  <a:gd name="T52" fmla="*/ 1746 w 2222"/>
                  <a:gd name="T53" fmla="*/ 1912 h 2222"/>
                  <a:gd name="T54" fmla="*/ 1842 w 2222"/>
                  <a:gd name="T55" fmla="*/ 1936 h 2222"/>
                  <a:gd name="T56" fmla="*/ 1925 w 2222"/>
                  <a:gd name="T57" fmla="*/ 1888 h 2222"/>
                  <a:gd name="T58" fmla="*/ 2201 w 2222"/>
                  <a:gd name="T59" fmla="*/ 111 h 2222"/>
                  <a:gd name="T60" fmla="*/ 2222 w 2222"/>
                  <a:gd name="T61" fmla="*/ 98 h 2222"/>
                  <a:gd name="T62" fmla="*/ 1723 w 2222"/>
                  <a:gd name="T63" fmla="*/ 1664 h 2222"/>
                  <a:gd name="T64" fmla="*/ 1256 w 2222"/>
                  <a:gd name="T65" fmla="*/ 1552 h 2222"/>
                  <a:gd name="T66" fmla="*/ 1737 w 2222"/>
                  <a:gd name="T67" fmla="*/ 602 h 2222"/>
                  <a:gd name="T68" fmla="*/ 833 w 2222"/>
                  <a:gd name="T69" fmla="*/ 1307 h 2222"/>
                  <a:gd name="T70" fmla="*/ 486 w 2222"/>
                  <a:gd name="T71" fmla="*/ 1237 h 2222"/>
                  <a:gd name="T72" fmla="*/ 1882 w 2222"/>
                  <a:gd name="T73" fmla="*/ 364 h 2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222" h="2222">
                    <a:moveTo>
                      <a:pt x="1717" y="1951"/>
                    </a:moveTo>
                    <a:cubicBezTo>
                      <a:pt x="1090" y="1677"/>
                      <a:pt x="1090" y="1677"/>
                      <a:pt x="1090" y="1677"/>
                    </a:cubicBezTo>
                    <a:cubicBezTo>
                      <a:pt x="797" y="2076"/>
                      <a:pt x="797" y="2076"/>
                      <a:pt x="797" y="2076"/>
                    </a:cubicBezTo>
                    <a:cubicBezTo>
                      <a:pt x="781" y="2100"/>
                      <a:pt x="769" y="2116"/>
                      <a:pt x="758" y="2127"/>
                    </a:cubicBezTo>
                    <a:cubicBezTo>
                      <a:pt x="746" y="2138"/>
                      <a:pt x="737" y="2147"/>
                      <a:pt x="720" y="2148"/>
                    </a:cubicBezTo>
                    <a:cubicBezTo>
                      <a:pt x="720" y="2148"/>
                      <a:pt x="719" y="2148"/>
                      <a:pt x="719" y="2148"/>
                    </a:cubicBezTo>
                    <a:cubicBezTo>
                      <a:pt x="711" y="2148"/>
                      <a:pt x="702" y="2144"/>
                      <a:pt x="697" y="2138"/>
                    </a:cubicBezTo>
                    <a:cubicBezTo>
                      <a:pt x="692" y="2133"/>
                      <a:pt x="690" y="2128"/>
                      <a:pt x="688" y="2123"/>
                    </a:cubicBezTo>
                    <a:cubicBezTo>
                      <a:pt x="685" y="2114"/>
                      <a:pt x="685" y="2106"/>
                      <a:pt x="685" y="2100"/>
                    </a:cubicBezTo>
                    <a:cubicBezTo>
                      <a:pt x="685" y="2094"/>
                      <a:pt x="685" y="2089"/>
                      <a:pt x="686" y="2087"/>
                    </a:cubicBezTo>
                    <a:cubicBezTo>
                      <a:pt x="696" y="1531"/>
                      <a:pt x="696" y="1531"/>
                      <a:pt x="696" y="1531"/>
                    </a:cubicBezTo>
                    <a:cubicBezTo>
                      <a:pt x="620" y="1502"/>
                      <a:pt x="288" y="1373"/>
                      <a:pt x="143" y="1306"/>
                    </a:cubicBezTo>
                    <a:cubicBezTo>
                      <a:pt x="109" y="1291"/>
                      <a:pt x="86" y="1274"/>
                      <a:pt x="70" y="1255"/>
                    </a:cubicBezTo>
                    <a:cubicBezTo>
                      <a:pt x="55" y="1236"/>
                      <a:pt x="47" y="1214"/>
                      <a:pt x="47" y="1194"/>
                    </a:cubicBezTo>
                    <a:cubicBezTo>
                      <a:pt x="48" y="1190"/>
                      <a:pt x="48" y="1187"/>
                      <a:pt x="48" y="1183"/>
                    </a:cubicBezTo>
                    <a:cubicBezTo>
                      <a:pt x="19" y="1200"/>
                      <a:pt x="0" y="1231"/>
                      <a:pt x="0" y="1266"/>
                    </a:cubicBezTo>
                    <a:cubicBezTo>
                      <a:pt x="0" y="1268"/>
                      <a:pt x="0" y="1271"/>
                      <a:pt x="0" y="1273"/>
                    </a:cubicBezTo>
                    <a:cubicBezTo>
                      <a:pt x="3" y="1311"/>
                      <a:pt x="26" y="1343"/>
                      <a:pt x="62" y="1357"/>
                    </a:cubicBezTo>
                    <a:cubicBezTo>
                      <a:pt x="624" y="1587"/>
                      <a:pt x="624" y="1587"/>
                      <a:pt x="624" y="1587"/>
                    </a:cubicBezTo>
                    <a:cubicBezTo>
                      <a:pt x="624" y="2124"/>
                      <a:pt x="624" y="2124"/>
                      <a:pt x="624" y="2124"/>
                    </a:cubicBezTo>
                    <a:cubicBezTo>
                      <a:pt x="624" y="2164"/>
                      <a:pt x="648" y="2200"/>
                      <a:pt x="686" y="2215"/>
                    </a:cubicBezTo>
                    <a:cubicBezTo>
                      <a:pt x="698" y="2220"/>
                      <a:pt x="710" y="2222"/>
                      <a:pt x="722" y="2222"/>
                    </a:cubicBezTo>
                    <a:cubicBezTo>
                      <a:pt x="722" y="2222"/>
                      <a:pt x="722" y="2222"/>
                      <a:pt x="722" y="2222"/>
                    </a:cubicBezTo>
                    <a:cubicBezTo>
                      <a:pt x="749" y="2222"/>
                      <a:pt x="775" y="2211"/>
                      <a:pt x="794" y="2189"/>
                    </a:cubicBezTo>
                    <a:cubicBezTo>
                      <a:pt x="795" y="2188"/>
                      <a:pt x="795" y="2188"/>
                      <a:pt x="795" y="2188"/>
                    </a:cubicBezTo>
                    <a:cubicBezTo>
                      <a:pt x="1104" y="1771"/>
                      <a:pt x="1104" y="1771"/>
                      <a:pt x="1104" y="1771"/>
                    </a:cubicBezTo>
                    <a:cubicBezTo>
                      <a:pt x="1776" y="2058"/>
                      <a:pt x="1776" y="2058"/>
                      <a:pt x="1776" y="2058"/>
                    </a:cubicBezTo>
                    <a:cubicBezTo>
                      <a:pt x="1776" y="2059"/>
                      <a:pt x="1776" y="2059"/>
                      <a:pt x="1776" y="2059"/>
                    </a:cubicBezTo>
                    <a:cubicBezTo>
                      <a:pt x="1787" y="2063"/>
                      <a:pt x="1799" y="2066"/>
                      <a:pt x="1812" y="2066"/>
                    </a:cubicBezTo>
                    <a:cubicBezTo>
                      <a:pt x="1830" y="2066"/>
                      <a:pt x="1846" y="2061"/>
                      <a:pt x="1860" y="2054"/>
                    </a:cubicBezTo>
                    <a:cubicBezTo>
                      <a:pt x="1885" y="2039"/>
                      <a:pt x="1904" y="2014"/>
                      <a:pt x="1909" y="1984"/>
                    </a:cubicBezTo>
                    <a:cubicBezTo>
                      <a:pt x="1912" y="1967"/>
                      <a:pt x="1912" y="1967"/>
                      <a:pt x="1912" y="1967"/>
                    </a:cubicBezTo>
                    <a:cubicBezTo>
                      <a:pt x="1889" y="1979"/>
                      <a:pt x="1865" y="1983"/>
                      <a:pt x="1842" y="1983"/>
                    </a:cubicBezTo>
                    <a:cubicBezTo>
                      <a:pt x="1781" y="1983"/>
                      <a:pt x="1727" y="1956"/>
                      <a:pt x="1717" y="1951"/>
                    </a:cubicBezTo>
                    <a:close/>
                    <a:moveTo>
                      <a:pt x="2222" y="98"/>
                    </a:moveTo>
                    <a:cubicBezTo>
                      <a:pt x="2222" y="66"/>
                      <a:pt x="2206" y="36"/>
                      <a:pt x="2180" y="17"/>
                    </a:cubicBezTo>
                    <a:cubicBezTo>
                      <a:pt x="2163" y="6"/>
                      <a:pt x="2144" y="0"/>
                      <a:pt x="2125" y="0"/>
                    </a:cubicBezTo>
                    <a:cubicBezTo>
                      <a:pt x="2108" y="0"/>
                      <a:pt x="2090" y="4"/>
                      <a:pt x="2075" y="14"/>
                    </a:cubicBezTo>
                    <a:cubicBezTo>
                      <a:pt x="123" y="1140"/>
                      <a:pt x="123" y="1140"/>
                      <a:pt x="123" y="1140"/>
                    </a:cubicBezTo>
                    <a:cubicBezTo>
                      <a:pt x="120" y="1143"/>
                      <a:pt x="117" y="1146"/>
                      <a:pt x="115" y="1149"/>
                    </a:cubicBezTo>
                    <a:cubicBezTo>
                      <a:pt x="104" y="1162"/>
                      <a:pt x="95" y="1179"/>
                      <a:pt x="95" y="1194"/>
                    </a:cubicBezTo>
                    <a:cubicBezTo>
                      <a:pt x="95" y="1203"/>
                      <a:pt x="98" y="1213"/>
                      <a:pt x="107" y="1224"/>
                    </a:cubicBezTo>
                    <a:cubicBezTo>
                      <a:pt x="117" y="1236"/>
                      <a:pt x="134" y="1249"/>
                      <a:pt x="163" y="1263"/>
                    </a:cubicBezTo>
                    <a:cubicBezTo>
                      <a:pt x="243" y="1300"/>
                      <a:pt x="385" y="1357"/>
                      <a:pt x="506" y="1405"/>
                    </a:cubicBezTo>
                    <a:cubicBezTo>
                      <a:pt x="627" y="1454"/>
                      <a:pt x="728" y="1492"/>
                      <a:pt x="729" y="1492"/>
                    </a:cubicBezTo>
                    <a:cubicBezTo>
                      <a:pt x="744" y="1498"/>
                      <a:pt x="744" y="1498"/>
                      <a:pt x="744" y="1498"/>
                    </a:cubicBezTo>
                    <a:cubicBezTo>
                      <a:pt x="733" y="2083"/>
                      <a:pt x="733" y="2083"/>
                      <a:pt x="733" y="2083"/>
                    </a:cubicBezTo>
                    <a:cubicBezTo>
                      <a:pt x="740" y="2075"/>
                      <a:pt x="748" y="2063"/>
                      <a:pt x="758" y="2049"/>
                    </a:cubicBezTo>
                    <a:cubicBezTo>
                      <a:pt x="758" y="2048"/>
                      <a:pt x="758" y="2048"/>
                      <a:pt x="758" y="2048"/>
                    </a:cubicBezTo>
                    <a:cubicBezTo>
                      <a:pt x="1074" y="1618"/>
                      <a:pt x="1074" y="1618"/>
                      <a:pt x="1074" y="1618"/>
                    </a:cubicBezTo>
                    <a:cubicBezTo>
                      <a:pt x="1737" y="1908"/>
                      <a:pt x="1737" y="1908"/>
                      <a:pt x="1737" y="1908"/>
                    </a:cubicBezTo>
                    <a:cubicBezTo>
                      <a:pt x="1738" y="1908"/>
                      <a:pt x="1738" y="1908"/>
                      <a:pt x="1738" y="1908"/>
                    </a:cubicBezTo>
                    <a:cubicBezTo>
                      <a:pt x="1738" y="1908"/>
                      <a:pt x="1738" y="1908"/>
                      <a:pt x="1740" y="1909"/>
                    </a:cubicBezTo>
                    <a:cubicBezTo>
                      <a:pt x="1741" y="1910"/>
                      <a:pt x="1743" y="1911"/>
                      <a:pt x="1746" y="1912"/>
                    </a:cubicBezTo>
                    <a:cubicBezTo>
                      <a:pt x="1752" y="1915"/>
                      <a:pt x="1760" y="1918"/>
                      <a:pt x="1770" y="1922"/>
                    </a:cubicBezTo>
                    <a:cubicBezTo>
                      <a:pt x="1790" y="1929"/>
                      <a:pt x="1817" y="1936"/>
                      <a:pt x="1842" y="1936"/>
                    </a:cubicBezTo>
                    <a:cubicBezTo>
                      <a:pt x="1864" y="1936"/>
                      <a:pt x="1884" y="1931"/>
                      <a:pt x="1900" y="1918"/>
                    </a:cubicBezTo>
                    <a:cubicBezTo>
                      <a:pt x="1909" y="1911"/>
                      <a:pt x="1918" y="1902"/>
                      <a:pt x="1925" y="1888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01" y="111"/>
                      <a:pt x="2201" y="111"/>
                      <a:pt x="2201" y="111"/>
                    </a:cubicBezTo>
                    <a:cubicBezTo>
                      <a:pt x="2221" y="114"/>
                      <a:pt x="2221" y="114"/>
                      <a:pt x="2221" y="114"/>
                    </a:cubicBezTo>
                    <a:cubicBezTo>
                      <a:pt x="2221" y="109"/>
                      <a:pt x="2222" y="103"/>
                      <a:pt x="2222" y="98"/>
                    </a:cubicBezTo>
                    <a:close/>
                    <a:moveTo>
                      <a:pt x="1935" y="400"/>
                    </a:moveTo>
                    <a:cubicBezTo>
                      <a:pt x="1723" y="1664"/>
                      <a:pt x="1723" y="1664"/>
                      <a:pt x="1723" y="1664"/>
                    </a:cubicBezTo>
                    <a:cubicBezTo>
                      <a:pt x="1717" y="1705"/>
                      <a:pt x="1680" y="1726"/>
                      <a:pt x="1641" y="1710"/>
                    </a:cubicBezTo>
                    <a:cubicBezTo>
                      <a:pt x="1256" y="1552"/>
                      <a:pt x="1256" y="1552"/>
                      <a:pt x="1256" y="1552"/>
                    </a:cubicBezTo>
                    <a:cubicBezTo>
                      <a:pt x="1217" y="1537"/>
                      <a:pt x="1204" y="1495"/>
                      <a:pt x="1225" y="1460"/>
                    </a:cubicBezTo>
                    <a:cubicBezTo>
                      <a:pt x="1737" y="602"/>
                      <a:pt x="1737" y="602"/>
                      <a:pt x="1737" y="602"/>
                    </a:cubicBezTo>
                    <a:cubicBezTo>
                      <a:pt x="1759" y="567"/>
                      <a:pt x="1750" y="560"/>
                      <a:pt x="1719" y="586"/>
                    </a:cubicBezTo>
                    <a:cubicBezTo>
                      <a:pt x="833" y="1307"/>
                      <a:pt x="833" y="1307"/>
                      <a:pt x="833" y="1307"/>
                    </a:cubicBezTo>
                    <a:cubicBezTo>
                      <a:pt x="801" y="1333"/>
                      <a:pt x="743" y="1342"/>
                      <a:pt x="705" y="1327"/>
                    </a:cubicBezTo>
                    <a:cubicBezTo>
                      <a:pt x="486" y="1237"/>
                      <a:pt x="486" y="1237"/>
                      <a:pt x="486" y="1237"/>
                    </a:cubicBezTo>
                    <a:cubicBezTo>
                      <a:pt x="447" y="1222"/>
                      <a:pt x="445" y="1192"/>
                      <a:pt x="481" y="1171"/>
                    </a:cubicBezTo>
                    <a:cubicBezTo>
                      <a:pt x="1882" y="364"/>
                      <a:pt x="1882" y="364"/>
                      <a:pt x="1882" y="364"/>
                    </a:cubicBezTo>
                    <a:cubicBezTo>
                      <a:pt x="1918" y="343"/>
                      <a:pt x="1941" y="359"/>
                      <a:pt x="1935" y="40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600" kern="0" smtClean="0">
                  <a:solidFill>
                    <a:srgbClr val="000000"/>
                  </a:solidFill>
                  <a:latin typeface="微软雅黑"/>
                  <a:ea typeface="微软雅黑"/>
                  <a:sym typeface="Gill Sans" charset="0"/>
                </a:endParaRPr>
              </a:p>
            </p:txBody>
          </p:sp>
          <p:grpSp>
            <p:nvGrpSpPr>
              <p:cNvPr id="270" name="Group 9"/>
              <p:cNvGrpSpPr/>
              <p:nvPr/>
            </p:nvGrpSpPr>
            <p:grpSpPr>
              <a:xfrm>
                <a:off x="3967321" y="1586192"/>
                <a:ext cx="1652209" cy="1835256"/>
                <a:chOff x="2432807" y="181089"/>
                <a:chExt cx="4333119" cy="4813186"/>
              </a:xfrm>
            </p:grpSpPr>
            <p:sp>
              <p:nvSpPr>
                <p:cNvPr id="271" name="Freeform 6"/>
                <p:cNvSpPr/>
                <p:nvPr/>
              </p:nvSpPr>
              <p:spPr bwMode="auto">
                <a:xfrm>
                  <a:off x="2432807" y="181089"/>
                  <a:ext cx="2339976" cy="4616451"/>
                </a:xfrm>
                <a:custGeom>
                  <a:avLst/>
                  <a:gdLst>
                    <a:gd name="T0" fmla="*/ 528 w 624"/>
                    <a:gd name="T1" fmla="*/ 1145 h 1231"/>
                    <a:gd name="T2" fmla="*/ 600 w 624"/>
                    <a:gd name="T3" fmla="*/ 1064 h 1231"/>
                    <a:gd name="T4" fmla="*/ 585 w 624"/>
                    <a:gd name="T5" fmla="*/ 1064 h 1231"/>
                    <a:gd name="T6" fmla="*/ 166 w 624"/>
                    <a:gd name="T7" fmla="*/ 646 h 1231"/>
                    <a:gd name="T8" fmla="*/ 421 w 624"/>
                    <a:gd name="T9" fmla="*/ 261 h 1231"/>
                    <a:gd name="T10" fmla="*/ 421 w 624"/>
                    <a:gd name="T11" fmla="*/ 328 h 1231"/>
                    <a:gd name="T12" fmla="*/ 503 w 624"/>
                    <a:gd name="T13" fmla="*/ 235 h 1231"/>
                    <a:gd name="T14" fmla="*/ 584 w 624"/>
                    <a:gd name="T15" fmla="*/ 144 h 1231"/>
                    <a:gd name="T16" fmla="*/ 497 w 624"/>
                    <a:gd name="T17" fmla="*/ 67 h 1231"/>
                    <a:gd name="T18" fmla="*/ 421 w 624"/>
                    <a:gd name="T19" fmla="*/ 0 h 1231"/>
                    <a:gd name="T20" fmla="*/ 421 w 624"/>
                    <a:gd name="T21" fmla="*/ 84 h 1231"/>
                    <a:gd name="T22" fmla="*/ 0 w 624"/>
                    <a:gd name="T23" fmla="*/ 646 h 1231"/>
                    <a:gd name="T24" fmla="*/ 585 w 624"/>
                    <a:gd name="T25" fmla="*/ 1231 h 1231"/>
                    <a:gd name="T26" fmla="*/ 624 w 624"/>
                    <a:gd name="T27" fmla="*/ 1230 h 1231"/>
                    <a:gd name="T28" fmla="*/ 528 w 624"/>
                    <a:gd name="T29" fmla="*/ 1145 h 1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24" h="1231">
                      <a:moveTo>
                        <a:pt x="528" y="1145"/>
                      </a:moveTo>
                      <a:cubicBezTo>
                        <a:pt x="600" y="1064"/>
                        <a:pt x="600" y="1064"/>
                        <a:pt x="600" y="1064"/>
                      </a:cubicBezTo>
                      <a:cubicBezTo>
                        <a:pt x="595" y="1064"/>
                        <a:pt x="590" y="1064"/>
                        <a:pt x="585" y="1064"/>
                      </a:cubicBezTo>
                      <a:cubicBezTo>
                        <a:pt x="354" y="1064"/>
                        <a:pt x="166" y="877"/>
                        <a:pt x="166" y="646"/>
                      </a:cubicBezTo>
                      <a:cubicBezTo>
                        <a:pt x="166" y="473"/>
                        <a:pt x="271" y="324"/>
                        <a:pt x="421" y="261"/>
                      </a:cubicBezTo>
                      <a:cubicBezTo>
                        <a:pt x="421" y="328"/>
                        <a:pt x="421" y="328"/>
                        <a:pt x="421" y="328"/>
                      </a:cubicBezTo>
                      <a:cubicBezTo>
                        <a:pt x="503" y="235"/>
                        <a:pt x="503" y="235"/>
                        <a:pt x="503" y="235"/>
                      </a:cubicBezTo>
                      <a:cubicBezTo>
                        <a:pt x="584" y="144"/>
                        <a:pt x="584" y="144"/>
                        <a:pt x="584" y="144"/>
                      </a:cubicBezTo>
                      <a:cubicBezTo>
                        <a:pt x="497" y="67"/>
                        <a:pt x="497" y="67"/>
                        <a:pt x="497" y="67"/>
                      </a:cubicBezTo>
                      <a:cubicBezTo>
                        <a:pt x="421" y="0"/>
                        <a:pt x="421" y="0"/>
                        <a:pt x="421" y="0"/>
                      </a:cubicBezTo>
                      <a:cubicBezTo>
                        <a:pt x="421" y="84"/>
                        <a:pt x="421" y="84"/>
                        <a:pt x="421" y="84"/>
                      </a:cubicBezTo>
                      <a:cubicBezTo>
                        <a:pt x="177" y="155"/>
                        <a:pt x="0" y="380"/>
                        <a:pt x="0" y="646"/>
                      </a:cubicBezTo>
                      <a:cubicBezTo>
                        <a:pt x="0" y="969"/>
                        <a:pt x="262" y="1231"/>
                        <a:pt x="585" y="1231"/>
                      </a:cubicBezTo>
                      <a:cubicBezTo>
                        <a:pt x="598" y="1231"/>
                        <a:pt x="611" y="1230"/>
                        <a:pt x="624" y="1230"/>
                      </a:cubicBezTo>
                      <a:lnTo>
                        <a:pt x="528" y="114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 smtClea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  <p:sp>
              <p:nvSpPr>
                <p:cNvPr id="272" name="Freeform 7"/>
                <p:cNvSpPr/>
                <p:nvPr/>
              </p:nvSpPr>
              <p:spPr bwMode="auto">
                <a:xfrm>
                  <a:off x="4462463" y="407988"/>
                  <a:ext cx="2303463" cy="4586287"/>
                </a:xfrm>
                <a:custGeom>
                  <a:avLst/>
                  <a:gdLst>
                    <a:gd name="T0" fmla="*/ 29 w 614"/>
                    <a:gd name="T1" fmla="*/ 0 h 1223"/>
                    <a:gd name="T2" fmla="*/ 0 w 614"/>
                    <a:gd name="T3" fmla="*/ 1 h 1223"/>
                    <a:gd name="T4" fmla="*/ 87 w 614"/>
                    <a:gd name="T5" fmla="*/ 78 h 1223"/>
                    <a:gd name="T6" fmla="*/ 8 w 614"/>
                    <a:gd name="T7" fmla="*/ 168 h 1223"/>
                    <a:gd name="T8" fmla="*/ 29 w 614"/>
                    <a:gd name="T9" fmla="*/ 167 h 1223"/>
                    <a:gd name="T10" fmla="*/ 448 w 614"/>
                    <a:gd name="T11" fmla="*/ 586 h 1223"/>
                    <a:gd name="T12" fmla="*/ 194 w 614"/>
                    <a:gd name="T13" fmla="*/ 970 h 1223"/>
                    <a:gd name="T14" fmla="*/ 194 w 614"/>
                    <a:gd name="T15" fmla="*/ 896 h 1223"/>
                    <a:gd name="T16" fmla="*/ 103 w 614"/>
                    <a:gd name="T17" fmla="*/ 998 h 1223"/>
                    <a:gd name="T18" fmla="*/ 31 w 614"/>
                    <a:gd name="T19" fmla="*/ 1079 h 1223"/>
                    <a:gd name="T20" fmla="*/ 126 w 614"/>
                    <a:gd name="T21" fmla="*/ 1163 h 1223"/>
                    <a:gd name="T22" fmla="*/ 194 w 614"/>
                    <a:gd name="T23" fmla="*/ 1223 h 1223"/>
                    <a:gd name="T24" fmla="*/ 194 w 614"/>
                    <a:gd name="T25" fmla="*/ 1147 h 1223"/>
                    <a:gd name="T26" fmla="*/ 614 w 614"/>
                    <a:gd name="T27" fmla="*/ 586 h 1223"/>
                    <a:gd name="T28" fmla="*/ 29 w 614"/>
                    <a:gd name="T29" fmla="*/ 0 h 12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614" h="1223">
                      <a:moveTo>
                        <a:pt x="29" y="0"/>
                      </a:moveTo>
                      <a:cubicBezTo>
                        <a:pt x="19" y="0"/>
                        <a:pt x="9" y="1"/>
                        <a:pt x="0" y="1"/>
                      </a:cubicBezTo>
                      <a:cubicBezTo>
                        <a:pt x="87" y="78"/>
                        <a:pt x="87" y="78"/>
                        <a:pt x="87" y="78"/>
                      </a:cubicBezTo>
                      <a:cubicBezTo>
                        <a:pt x="8" y="168"/>
                        <a:pt x="8" y="168"/>
                        <a:pt x="8" y="168"/>
                      </a:cubicBezTo>
                      <a:cubicBezTo>
                        <a:pt x="15" y="167"/>
                        <a:pt x="22" y="167"/>
                        <a:pt x="29" y="167"/>
                      </a:cubicBezTo>
                      <a:cubicBezTo>
                        <a:pt x="260" y="167"/>
                        <a:pt x="448" y="354"/>
                        <a:pt x="448" y="586"/>
                      </a:cubicBezTo>
                      <a:cubicBezTo>
                        <a:pt x="448" y="758"/>
                        <a:pt x="343" y="906"/>
                        <a:pt x="194" y="970"/>
                      </a:cubicBezTo>
                      <a:cubicBezTo>
                        <a:pt x="194" y="896"/>
                        <a:pt x="194" y="896"/>
                        <a:pt x="194" y="896"/>
                      </a:cubicBezTo>
                      <a:cubicBezTo>
                        <a:pt x="103" y="998"/>
                        <a:pt x="103" y="998"/>
                        <a:pt x="103" y="998"/>
                      </a:cubicBezTo>
                      <a:cubicBezTo>
                        <a:pt x="31" y="1079"/>
                        <a:pt x="31" y="1079"/>
                        <a:pt x="31" y="1079"/>
                      </a:cubicBezTo>
                      <a:cubicBezTo>
                        <a:pt x="126" y="1163"/>
                        <a:pt x="126" y="1163"/>
                        <a:pt x="126" y="1163"/>
                      </a:cubicBezTo>
                      <a:cubicBezTo>
                        <a:pt x="194" y="1223"/>
                        <a:pt x="194" y="1223"/>
                        <a:pt x="194" y="1223"/>
                      </a:cubicBezTo>
                      <a:cubicBezTo>
                        <a:pt x="194" y="1147"/>
                        <a:pt x="194" y="1147"/>
                        <a:pt x="194" y="1147"/>
                      </a:cubicBezTo>
                      <a:cubicBezTo>
                        <a:pt x="437" y="1076"/>
                        <a:pt x="614" y="851"/>
                        <a:pt x="614" y="586"/>
                      </a:cubicBezTo>
                      <a:cubicBezTo>
                        <a:pt x="614" y="262"/>
                        <a:pt x="352" y="0"/>
                        <a:pt x="29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endParaRPr lang="en-US" sz="2800" kern="0" smtClean="0">
                    <a:solidFill>
                      <a:srgbClr val="000000"/>
                    </a:solidFill>
                    <a:latin typeface="微软雅黑"/>
                    <a:ea typeface="微软雅黑"/>
                    <a:sym typeface="Gill Sans" charset="0"/>
                  </a:endParaRPr>
                </a:p>
              </p:txBody>
            </p:sp>
          </p:grpSp>
        </p:grpSp>
        <p:sp>
          <p:nvSpPr>
            <p:cNvPr id="82" name="矩形 81"/>
            <p:cNvSpPr/>
            <p:nvPr/>
          </p:nvSpPr>
          <p:spPr>
            <a:xfrm>
              <a:off x="4731348" y="2837278"/>
              <a:ext cx="1404156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176655"/>
              <a:r>
                <a:rPr lang="zh-CN" altLang="en-US" sz="400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目 录</a:t>
              </a:r>
              <a:endParaRPr lang="zh-CN" altLang="en-US" sz="4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6324979" y="1089531"/>
            <a:ext cx="1204577" cy="1189640"/>
            <a:chOff x="6105728" y="742606"/>
            <a:chExt cx="1204577" cy="1189640"/>
          </a:xfrm>
        </p:grpSpPr>
        <p:sp>
          <p:nvSpPr>
            <p:cNvPr id="284" name="Oval 206"/>
            <p:cNvSpPr/>
            <p:nvPr/>
          </p:nvSpPr>
          <p:spPr bwMode="auto">
            <a:xfrm rot="10800000">
              <a:off x="6105728" y="742606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7" name="Picture 3" descr="C:\Users\Administrator\Desktop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94" y="938803"/>
              <a:ext cx="797244" cy="79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95" name="组合 94"/>
          <p:cNvGrpSpPr/>
          <p:nvPr/>
        </p:nvGrpSpPr>
        <p:grpSpPr>
          <a:xfrm>
            <a:off x="6910836" y="2508967"/>
            <a:ext cx="1204578" cy="1189640"/>
            <a:chOff x="6894239" y="2430339"/>
            <a:chExt cx="1204578" cy="1189640"/>
          </a:xfrm>
        </p:grpSpPr>
        <p:sp>
          <p:nvSpPr>
            <p:cNvPr id="289" name="Oval 71"/>
            <p:cNvSpPr/>
            <p:nvPr/>
          </p:nvSpPr>
          <p:spPr bwMode="auto">
            <a:xfrm rot="10800000">
              <a:off x="6894239" y="2430339"/>
              <a:ext cx="1204578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6" name="Picture 2" descr="C:\Users\Administrator\Desktop\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484" y="26291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8" name="组合 297"/>
          <p:cNvGrpSpPr/>
          <p:nvPr/>
        </p:nvGrpSpPr>
        <p:grpSpPr>
          <a:xfrm>
            <a:off x="6291571" y="4040482"/>
            <a:ext cx="1204577" cy="1189640"/>
            <a:chOff x="6105728" y="4285031"/>
            <a:chExt cx="1204577" cy="1189640"/>
          </a:xfrm>
        </p:grpSpPr>
        <p:sp>
          <p:nvSpPr>
            <p:cNvPr id="279" name="Oval 69"/>
            <p:cNvSpPr/>
            <p:nvPr/>
          </p:nvSpPr>
          <p:spPr bwMode="auto">
            <a:xfrm rot="10800000">
              <a:off x="6105728" y="428503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8" name="Picture 4" descr="C:\Users\Administrator\Desktop\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972" y="4483807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Rectangle 7"/>
          <p:cNvSpPr/>
          <p:nvPr/>
        </p:nvSpPr>
        <p:spPr bwMode="auto">
          <a:xfrm>
            <a:off x="1206969" y="650057"/>
            <a:ext cx="2196697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综合测试</a:t>
            </a:r>
            <a:endParaRPr lang="en-US" altLang="zh-CN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、测试用例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、测试报告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、用户测试反馈</a:t>
            </a:r>
            <a:endParaRPr lang="en-US" sz="14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4" name="Rectangle 7"/>
          <p:cNvSpPr/>
          <p:nvPr/>
        </p:nvSpPr>
        <p:spPr bwMode="auto">
          <a:xfrm>
            <a:off x="1296128" y="4813448"/>
            <a:ext cx="2244128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详细设计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、详细设计报告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、用户手册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、配套文档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  <a:endParaRPr lang="en-US" sz="14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37" name="Freeform 15"/>
          <p:cNvSpPr/>
          <p:nvPr/>
        </p:nvSpPr>
        <p:spPr bwMode="auto">
          <a:xfrm rot="3982650">
            <a:off x="2532970" y="3874123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Freeform 15"/>
          <p:cNvSpPr/>
          <p:nvPr/>
        </p:nvSpPr>
        <p:spPr bwMode="auto">
          <a:xfrm rot="8245182">
            <a:off x="2648218" y="1705299"/>
            <a:ext cx="2385644" cy="570016"/>
          </a:xfrm>
          <a:custGeom>
            <a:avLst/>
            <a:gdLst>
              <a:gd name="T0" fmla="*/ 0 w 1294"/>
              <a:gd name="T1" fmla="*/ 211 h 313"/>
              <a:gd name="T2" fmla="*/ 485 w 1294"/>
              <a:gd name="T3" fmla="*/ 313 h 313"/>
              <a:gd name="T4" fmla="*/ 1294 w 1294"/>
              <a:gd name="T5" fmla="*/ 0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294" h="313">
                <a:moveTo>
                  <a:pt x="0" y="211"/>
                </a:moveTo>
                <a:cubicBezTo>
                  <a:pt x="148" y="277"/>
                  <a:pt x="312" y="313"/>
                  <a:pt x="485" y="313"/>
                </a:cubicBezTo>
                <a:cubicBezTo>
                  <a:pt x="797" y="313"/>
                  <a:pt x="1081" y="194"/>
                  <a:pt x="1294" y="0"/>
                </a:cubicBezTo>
              </a:path>
            </a:pathLst>
          </a:custGeom>
          <a:noFill/>
          <a:ln w="22225" cap="flat">
            <a:solidFill>
              <a:schemeClr val="bg1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942566" y="1032236"/>
            <a:ext cx="1204577" cy="1189640"/>
            <a:chOff x="3960837" y="575791"/>
            <a:chExt cx="1204577" cy="1189640"/>
          </a:xfrm>
        </p:grpSpPr>
        <p:sp>
          <p:nvSpPr>
            <p:cNvPr id="294" name="Oval 208"/>
            <p:cNvSpPr/>
            <p:nvPr/>
          </p:nvSpPr>
          <p:spPr bwMode="auto">
            <a:xfrm rot="10800000">
              <a:off x="3960837" y="57579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30" name="Picture 6" descr="C:\Users\Administrator\Desktop\图片1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7918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9" name="组合 298"/>
          <p:cNvGrpSpPr/>
          <p:nvPr/>
        </p:nvGrpSpPr>
        <p:grpSpPr>
          <a:xfrm>
            <a:off x="4764343" y="4675144"/>
            <a:ext cx="1204577" cy="1189640"/>
            <a:chOff x="3960837" y="4563843"/>
            <a:chExt cx="1204577" cy="1189640"/>
          </a:xfrm>
        </p:grpSpPr>
        <p:sp>
          <p:nvSpPr>
            <p:cNvPr id="274" name="Oval 68"/>
            <p:cNvSpPr/>
            <p:nvPr/>
          </p:nvSpPr>
          <p:spPr bwMode="auto">
            <a:xfrm rot="10800000">
              <a:off x="3960837" y="4563843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1029" name="Picture 5" descr="C:\Users\Administrator\Desktop\5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7081" y="4765435"/>
              <a:ext cx="792088" cy="7864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9" name="组合 38"/>
          <p:cNvGrpSpPr/>
          <p:nvPr/>
        </p:nvGrpSpPr>
        <p:grpSpPr>
          <a:xfrm>
            <a:off x="2555044" y="2536359"/>
            <a:ext cx="1204578" cy="1189640"/>
            <a:chOff x="6894239" y="2430339"/>
            <a:chExt cx="1204578" cy="1189640"/>
          </a:xfrm>
        </p:grpSpPr>
        <p:sp>
          <p:nvSpPr>
            <p:cNvPr id="40" name="Oval 71"/>
            <p:cNvSpPr/>
            <p:nvPr/>
          </p:nvSpPr>
          <p:spPr bwMode="auto">
            <a:xfrm rot="10800000">
              <a:off x="6894239" y="2430339"/>
              <a:ext cx="1204578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41" name="Picture 2" descr="C:\Users\Administrator\Desktop\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0484" y="2629115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组合 41"/>
          <p:cNvGrpSpPr/>
          <p:nvPr/>
        </p:nvGrpSpPr>
        <p:grpSpPr>
          <a:xfrm>
            <a:off x="3103158" y="4040483"/>
            <a:ext cx="1204577" cy="1189640"/>
            <a:chOff x="6105728" y="742606"/>
            <a:chExt cx="1204577" cy="1189640"/>
          </a:xfrm>
        </p:grpSpPr>
        <p:sp>
          <p:nvSpPr>
            <p:cNvPr id="43" name="Oval 206"/>
            <p:cNvSpPr/>
            <p:nvPr/>
          </p:nvSpPr>
          <p:spPr bwMode="auto">
            <a:xfrm rot="10800000">
              <a:off x="6105728" y="742606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44" name="Picture 3" descr="C:\Users\Administrator\Desktop\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9394" y="938803"/>
              <a:ext cx="797244" cy="7972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Rectangle 7"/>
          <p:cNvSpPr/>
          <p:nvPr/>
        </p:nvSpPr>
        <p:spPr bwMode="auto">
          <a:xfrm>
            <a:off x="680943" y="2600561"/>
            <a:ext cx="2244128" cy="8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编码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、代码清单</a:t>
            </a:r>
            <a:endParaRPr lang="en-US" altLang="zh-CN" sz="12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、编码规范</a:t>
            </a:r>
            <a:endParaRPr lang="en-US" altLang="zh-CN" sz="12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</a:t>
            </a:r>
            <a:r>
              <a:rPr lang="en-US" altLang="zh-CN" sz="12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DEMO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0" name="Rectangle 7"/>
          <p:cNvSpPr/>
          <p:nvPr/>
        </p:nvSpPr>
        <p:spPr bwMode="auto">
          <a:xfrm>
            <a:off x="6089765" y="5372438"/>
            <a:ext cx="2767615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总体设计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、总体设计报告及</a:t>
            </a: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、原型设计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4678913" y="312889"/>
            <a:ext cx="1204577" cy="1189640"/>
            <a:chOff x="6105728" y="4285031"/>
            <a:chExt cx="1204577" cy="1189640"/>
          </a:xfrm>
        </p:grpSpPr>
        <p:sp>
          <p:nvSpPr>
            <p:cNvPr id="52" name="Oval 69"/>
            <p:cNvSpPr/>
            <p:nvPr/>
          </p:nvSpPr>
          <p:spPr bwMode="auto">
            <a:xfrm rot="10800000">
              <a:off x="6105728" y="4285031"/>
              <a:ext cx="1204577" cy="1189640"/>
            </a:xfrm>
            <a:prstGeom prst="ellipse">
              <a:avLst/>
            </a:prstGeom>
            <a:solidFill>
              <a:srgbClr val="FFFFFF"/>
            </a:solidFill>
            <a:ln w="22225" cap="rnd" cmpd="sng" algn="ctr">
              <a:solidFill>
                <a:schemeClr val="bg1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algn="ctr" defTabSz="123698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76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pic>
          <p:nvPicPr>
            <p:cNvPr id="53" name="Picture 4" descr="C:\Users\Administrator\Desktop\4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1972" y="4483807"/>
              <a:ext cx="792088" cy="792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4" name="Rectangle 7"/>
          <p:cNvSpPr/>
          <p:nvPr/>
        </p:nvSpPr>
        <p:spPr bwMode="auto">
          <a:xfrm>
            <a:off x="5796588" y="30474"/>
            <a:ext cx="2196697" cy="833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维护阶段</a:t>
            </a:r>
            <a:endParaRPr lang="en-US" altLang="zh-CN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14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、维护计划</a:t>
            </a:r>
            <a:endParaRPr lang="en-US" altLang="zh-CN" sz="1400" spc="100" dirty="0" smtClean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sz="105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263" grpId="0" animBg="1"/>
      <p:bldP spid="265" grpId="0" animBg="1"/>
      <p:bldP spid="266" grpId="0" animBg="1"/>
      <p:bldP spid="46" grpId="0"/>
      <p:bldP spid="84" grpId="0"/>
      <p:bldP spid="37" grpId="0" animBg="1"/>
      <p:bldP spid="38" grpId="0" animBg="1"/>
      <p:bldP spid="49" grpId="0"/>
      <p:bldP spid="50" grpId="0"/>
      <p:bldP spid="5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440" y="1799927"/>
            <a:ext cx="10058400" cy="35922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2425" y="1367879"/>
            <a:ext cx="3919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Switch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部分编码规范举例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281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05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编码规范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734404"/>
              </p:ext>
            </p:extLst>
          </p:nvPr>
        </p:nvGraphicFramePr>
        <p:xfrm>
          <a:off x="889598" y="1727919"/>
          <a:ext cx="9424374" cy="27244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1458">
                  <a:extLst>
                    <a:ext uri="{9D8B030D-6E8A-4147-A177-3AD203B41FA5}">
                      <a16:colId xmlns:a16="http://schemas.microsoft.com/office/drawing/2014/main" xmlns="" val="2645241744"/>
                    </a:ext>
                  </a:extLst>
                </a:gridCol>
                <a:gridCol w="3141458">
                  <a:extLst>
                    <a:ext uri="{9D8B030D-6E8A-4147-A177-3AD203B41FA5}">
                      <a16:colId xmlns:a16="http://schemas.microsoft.com/office/drawing/2014/main" xmlns="" val="3248733852"/>
                    </a:ext>
                  </a:extLst>
                </a:gridCol>
                <a:gridCol w="3141458">
                  <a:extLst>
                    <a:ext uri="{9D8B030D-6E8A-4147-A177-3AD203B41FA5}">
                      <a16:colId xmlns:a16="http://schemas.microsoft.com/office/drawing/2014/main" xmlns="" val="1303944476"/>
                    </a:ext>
                  </a:extLst>
                </a:gridCol>
              </a:tblGrid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姓名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分工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16376356"/>
                  </a:ext>
                </a:extLst>
              </a:tr>
              <a:tr h="829178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郑楠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走查组组长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负责走查整个工程结构、代码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62806730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刘坤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负责前端走查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79803800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盛轶群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负责后端走查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9393619"/>
                  </a:ext>
                </a:extLst>
              </a:tr>
              <a:tr h="473816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钱金港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组员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solidFill>
                            <a:schemeClr val="bg1"/>
                          </a:solidFill>
                        </a:rPr>
                        <a:t>负责后端代码走查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3842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9497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测试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、测试用例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、测试报告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、用户测试反馈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207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单元测试原则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152525" y="1439887"/>
            <a:ext cx="9865096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单元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仅对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Control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层中的方法进行单元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，属于白盒测试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而对于更底层的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DAO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层，由于结构简单，编写时候经过人工的调试，出错概率低，并且底层出错往往会反应在</a:t>
            </a:r>
            <a:r>
              <a:rPr lang="en-US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control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层，所以不进行累赘的测试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altLang="zh-CN" sz="24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测试使用</a:t>
            </a:r>
            <a:r>
              <a:rPr lang="en-US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Junit4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工具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采用白盒测试方法。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逻辑</a:t>
            </a:r>
            <a:r>
              <a:rPr lang="zh-CN" altLang="zh-CN" sz="24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覆盖类型为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条件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组合</a:t>
            </a:r>
            <a:r>
              <a:rPr lang="zh-CN" altLang="zh-CN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覆盖。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并且进行</a:t>
            </a:r>
            <a:r>
              <a:rPr lang="zh-CN" altLang="en-US" sz="2400" kern="1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自底</a:t>
            </a:r>
            <a:r>
              <a:rPr lang="zh-CN" altLang="en-US" sz="2400" kern="1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向上的测试</a:t>
            </a:r>
            <a:endParaRPr lang="en-US" altLang="zh-CN" sz="2400" kern="1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zh-CN" altLang="zh-CN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457200" indent="254000">
              <a:lnSpc>
                <a:spcPts val="1200"/>
              </a:lnSpc>
              <a:spcAft>
                <a:spcPts val="0"/>
              </a:spcAft>
            </a:pPr>
            <a:endParaRPr lang="zh-CN" altLang="zh-CN" sz="2400" dirty="0">
              <a:solidFill>
                <a:schemeClr val="bg1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16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单元测试部分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37" y="1655911"/>
            <a:ext cx="5461224" cy="36779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27926" y="2808039"/>
            <a:ext cx="5416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单元测试使用</a:t>
            </a:r>
            <a:r>
              <a:rPr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Junit4</a:t>
            </a:r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进行测试</a:t>
            </a:r>
            <a:endParaRPr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测试用例以及测试代码详见文档</a:t>
            </a:r>
            <a:endParaRPr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0012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集成测试部分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7921" y="2375991"/>
            <a:ext cx="852953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自带命令行测试工具</a:t>
            </a:r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Monkey</a:t>
            </a: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：进行</a:t>
            </a:r>
            <a:r>
              <a:rPr kumimoji="1" lang="zh-CN" altLang="en-US" sz="2800" dirty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实机黑盒功能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en-US" altLang="zh-CN" sz="2800" dirty="0" smtClean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en-US" altLang="zh-CN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</a:t>
            </a:r>
            <a:r>
              <a:rPr kumimoji="1" lang="zh-CN" altLang="en-US" sz="28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：阿里云测试。利用脚本录制进行功能集成测试</a:t>
            </a:r>
            <a:endParaRPr kumimoji="1"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sz="28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0213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集成测试部分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——Monkey</a:t>
            </a:r>
            <a:r>
              <a:rPr kumimoji="1" lang="zh-CN" altLang="en-US" dirty="0" smtClean="0">
                <a:solidFill>
                  <a:schemeClr val="bg1"/>
                </a:solidFill>
              </a:rPr>
              <a:t>结果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49087" y="647799"/>
            <a:ext cx="67636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127|generic_x86:/ $ monkey -p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com.example.admin.campaigo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 -v 1000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:Monkey: seed=1515231943126 count=1000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AllowPackage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com.example.admin.campaigo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IncludeCategory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android.intent.category.LAUNCHER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IncludeCategory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: </a:t>
            </a:r>
            <a:r>
              <a:rPr lang="en-US" altLang="zh-CN" kern="100" dirty="0" err="1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android.intent.category.MONKEY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Event percentages: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0: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1: 10.0%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2: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3: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4: -0.0%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5: -0.0%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6: 25.0%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7: 15.0%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8: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9: 2.0%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10: 1.0%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//   11: 13.0%</a:t>
            </a:r>
          </a:p>
          <a:p>
            <a:pPr algn="just">
              <a:spcAft>
                <a:spcPts val="0"/>
              </a:spcAft>
            </a:pP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根据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monkey</a:t>
            </a: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测试结果，没有</a:t>
            </a:r>
            <a:r>
              <a:rPr lang="en-US" altLang="zh-CN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Crash</a:t>
            </a:r>
            <a:r>
              <a:rPr lang="zh-CN" altLang="en-US" kern="100" dirty="0">
                <a:solidFill>
                  <a:schemeClr val="bg1"/>
                </a:solidFill>
                <a:latin typeface="DengXian" charset="-122"/>
                <a:ea typeface="DengXian" charset="-122"/>
                <a:cs typeface="Times New Roman" charset="0"/>
              </a:rPr>
              <a:t>事件</a:t>
            </a:r>
            <a:endParaRPr lang="zh-CN" altLang="zh-CN" kern="100" dirty="0">
              <a:solidFill>
                <a:schemeClr val="bg1"/>
              </a:solidFill>
              <a:latin typeface="DengXian" charset="-122"/>
              <a:ea typeface="DengXian" charset="-122"/>
              <a:cs typeface="Times New Roman" charset="0"/>
            </a:endParaRPr>
          </a:p>
          <a:p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077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 smtClean="0">
                <a:solidFill>
                  <a:schemeClr val="bg1"/>
                </a:solidFill>
              </a:rPr>
              <a:t>Python</a:t>
            </a:r>
            <a:r>
              <a:rPr kumimoji="1" lang="zh-CN" altLang="en-US" dirty="0" smtClean="0">
                <a:solidFill>
                  <a:schemeClr val="bg1"/>
                </a:solidFill>
              </a:rPr>
              <a:t>脚本录制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——</a:t>
            </a:r>
            <a:r>
              <a:rPr kumimoji="1" lang="zh-CN" altLang="en-US" dirty="0" smtClean="0">
                <a:solidFill>
                  <a:schemeClr val="bg1"/>
                </a:solidFill>
              </a:rPr>
              <a:t>阿里云测试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7" y="860439"/>
            <a:ext cx="4229100" cy="1549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87" y="2409839"/>
            <a:ext cx="10058400" cy="393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0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系统测试部分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62007" y="107984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 </a:t>
            </a:r>
            <a:endParaRPr lang="zh-CN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696559" y="1079847"/>
            <a:ext cx="68309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本系统的系统测试范围为全系统。</a:t>
            </a:r>
            <a:endParaRPr kumimoji="1" lang="en-US" altLang="zh-CN" sz="2000" dirty="0" smtClean="0">
              <a:solidFill>
                <a:schemeClr val="bg1"/>
              </a:solidFill>
            </a:endParaRPr>
          </a:p>
          <a:p>
            <a:endParaRPr kumimoji="1" lang="en-US" altLang="zh-CN" sz="2000" dirty="0" smtClean="0">
              <a:solidFill>
                <a:schemeClr val="bg1"/>
              </a:solidFill>
            </a:endParaRPr>
          </a:p>
          <a:p>
            <a:r>
              <a:rPr kumimoji="1" lang="zh-CN" altLang="en-US" sz="2000" dirty="0" smtClean="0">
                <a:solidFill>
                  <a:schemeClr val="bg1"/>
                </a:solidFill>
              </a:rPr>
              <a:t>测试机型如下：</a:t>
            </a:r>
            <a:endParaRPr kumimoji="1" lang="en-US" altLang="zh-CN" sz="2000" dirty="0" smtClean="0">
              <a:solidFill>
                <a:schemeClr val="bg1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8" y="1530030"/>
            <a:ext cx="3707121" cy="46968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09" y="1079847"/>
            <a:ext cx="3583070" cy="469684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10" y="5776691"/>
            <a:ext cx="3844458" cy="40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7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系统测试工具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087" y="2015951"/>
            <a:ext cx="813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百度云测试工具。在不同机型进行压力测试以及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25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问题定义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090057" y="2411415"/>
            <a:ext cx="51354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1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、项目选题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2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、项目开发计划及</a:t>
            </a: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PPT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3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、甘特图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838263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smtClean="0">
                <a:solidFill>
                  <a:schemeClr val="bg1"/>
                </a:solidFill>
              </a:rPr>
              <a:t>系统测试结果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049087" y="2015951"/>
            <a:ext cx="81332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百度云测试工具。在不同机型进行压力测试以及</a:t>
            </a:r>
            <a:r>
              <a:rPr kumimoji="1" lang="en-US" altLang="zh-CN" sz="2400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</a:t>
            </a:r>
            <a:endParaRPr kumimoji="1"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1614905"/>
            <a:ext cx="10058400" cy="481179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63785" y="783938"/>
            <a:ext cx="72226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测试结果表明，</a:t>
            </a:r>
            <a:r>
              <a:rPr kumimoji="1"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Campaigo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可以适应主流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机型的需求，在主流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Android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机型上流畅运行，可以正常安装，卸载。本次压力测试结果详见测试报告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系统测试结果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215343" y="1002323"/>
            <a:ext cx="7222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本次</a:t>
            </a:r>
            <a:r>
              <a:rPr kumimoji="1" lang="en-US" altLang="zh-CN" dirty="0" err="1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Ui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测试结果详见报告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83" y="1371655"/>
            <a:ext cx="10058400" cy="488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34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用户测试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36501" y="1367879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1: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1699" y="2250404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2: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学生组织负责人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36501" y="3185447"/>
            <a:ext cx="3691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用户群体</a:t>
            </a:r>
            <a:r>
              <a:rPr kumimoji="1" lang="en-US" altLang="zh-CN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3:</a:t>
            </a:r>
            <a:r>
              <a:rPr kumimoji="1" lang="zh-CN" altLang="en-US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学生活动负责老师</a:t>
            </a:r>
            <a:endParaRPr kumimoji="1" lang="zh-CN" altLang="en-US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15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用户测试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54686"/>
            <a:ext cx="5204653" cy="540973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2688" y="881349"/>
            <a:ext cx="5874119" cy="532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62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用户测试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9" y="1799927"/>
            <a:ext cx="4104456" cy="39170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84350" y="975283"/>
            <a:ext cx="52535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团委</a:t>
            </a:r>
            <a:r>
              <a:rPr lang="zh-CN" altLang="en-US" sz="240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老师</a:t>
            </a:r>
            <a:r>
              <a:rPr lang="zh-CN" altLang="en-US" sz="240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沈杰</a:t>
            </a:r>
          </a:p>
          <a:p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体验</a:t>
            </a:r>
            <a:r>
              <a:rPr lang="zh-CN" altLang="en-US" sz="2400" dirty="0" smtClean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rPr>
              <a:t>后回复</a:t>
            </a:r>
            <a:endParaRPr lang="zh-CN" altLang="en-US" sz="2400" dirty="0">
              <a:solidFill>
                <a:schemeClr val="bg1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997" y="1799927"/>
            <a:ext cx="4976291" cy="16460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328989" y="1079847"/>
            <a:ext cx="39143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学生社团代表使用后截图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84973" y="4032175"/>
            <a:ext cx="59766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根据用户测试反馈，我们需要从以下方面改进：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、完善教师管理功能（删除活动、活动人员等操作）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、开发</a:t>
            </a:r>
            <a:r>
              <a:rPr lang="en-US" altLang="zh-CN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或者微信小程序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、完善辅助功能，如导出活动人员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名单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kumimoji="1"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kumimoji="1"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、用户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有修改密码的需求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完善人机交互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kumimoji="1"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界面过于简陋，需要更改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809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40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en-US" sz="40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16190" y="2380637"/>
            <a:ext cx="51125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zh-CN" altLang="en-US" sz="2000" spc="1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维护计划</a:t>
            </a:r>
            <a:endParaRPr lang="en-US" altLang="zh-CN" sz="2000" spc="1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  <a:p>
            <a:pPr defTabSz="1176655"/>
            <a:endParaRPr lang="zh-CN" altLang="en-US" sz="20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91464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维护计划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</a:t>
            </a:r>
            <a:r>
              <a:rPr kumimoji="1" lang="zh-CN" altLang="en-US" dirty="0" smtClean="0">
                <a:solidFill>
                  <a:schemeClr val="bg1"/>
                </a:solidFill>
              </a:rPr>
              <a:t>背景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2485" y="1151855"/>
            <a:ext cx="8928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本项目进入维护阶段，经过一定时间运营，遇到了一些设计阶段和实现阶段没有考虑到的问题，主要有：</a:t>
            </a:r>
            <a:endParaRPr kumimoji="1"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 11"/>
          <p:cNvGrpSpPr/>
          <p:nvPr/>
        </p:nvGrpSpPr>
        <p:grpSpPr>
          <a:xfrm>
            <a:off x="1584573" y="2303983"/>
            <a:ext cx="4801314" cy="2272318"/>
            <a:chOff x="1584573" y="2303983"/>
            <a:chExt cx="4801314" cy="2272318"/>
          </a:xfrm>
        </p:grpSpPr>
        <p:sp>
          <p:nvSpPr>
            <p:cNvPr id="8" name="文本框 7"/>
            <p:cNvSpPr txBox="1"/>
            <p:nvPr/>
          </p:nvSpPr>
          <p:spPr>
            <a:xfrm>
              <a:off x="1584573" y="2303983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用户有修改密码的需求。（已经完成）</a:t>
              </a:r>
              <a:endPara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584573" y="3171679"/>
              <a:ext cx="48013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界面过于简陋，需要更改。（已经完成）</a:t>
              </a:r>
              <a:endPara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84573" y="4176191"/>
              <a:ext cx="40318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20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需要实现管理员系统。（计划中）</a:t>
              </a:r>
              <a:endPara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53818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制定计划</a:t>
            </a:r>
            <a:r>
              <a:rPr kumimoji="1" lang="en-US" altLang="zh-CN" dirty="0" smtClean="0">
                <a:solidFill>
                  <a:schemeClr val="bg1"/>
                </a:solidFill>
              </a:rPr>
              <a:t>—</a:t>
            </a:r>
            <a:r>
              <a:rPr kumimoji="1" lang="zh-CN" altLang="en-US" dirty="0" smtClean="0">
                <a:solidFill>
                  <a:schemeClr val="bg1"/>
                </a:solidFill>
              </a:rPr>
              <a:t>管理员子系统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Rectangle 53"/>
          <p:cNvSpPr/>
          <p:nvPr/>
        </p:nvSpPr>
        <p:spPr bwMode="auto">
          <a:xfrm>
            <a:off x="-2" y="3978569"/>
            <a:ext cx="11664953" cy="2529163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grpSp>
        <p:nvGrpSpPr>
          <p:cNvPr id="7" name="Group 15"/>
          <p:cNvGrpSpPr/>
          <p:nvPr/>
        </p:nvGrpSpPr>
        <p:grpSpPr bwMode="auto">
          <a:xfrm>
            <a:off x="1872880" y="2320014"/>
            <a:ext cx="2027697" cy="1266033"/>
            <a:chOff x="-14" y="0"/>
            <a:chExt cx="2670" cy="1688"/>
          </a:xfrm>
        </p:grpSpPr>
        <p:sp>
          <p:nvSpPr>
            <p:cNvPr id="8" name="Rectangle 16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本系统使用网页的形式部署在服务器本地，拒绝远程访问。</a:t>
              </a:r>
              <a:endParaRPr lang="en-US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9" name="Rectangle 17"/>
            <p:cNvSpPr/>
            <p:nvPr/>
          </p:nvSpPr>
          <p:spPr bwMode="auto">
            <a:xfrm>
              <a:off x="-14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项目概述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0" name="Group 18"/>
          <p:cNvGrpSpPr/>
          <p:nvPr/>
        </p:nvGrpSpPr>
        <p:grpSpPr bwMode="auto">
          <a:xfrm>
            <a:off x="5340361" y="2320014"/>
            <a:ext cx="2017064" cy="1266034"/>
            <a:chOff x="0" y="0"/>
            <a:chExt cx="2656" cy="1688"/>
          </a:xfrm>
        </p:grpSpPr>
        <p:sp>
          <p:nvSpPr>
            <p:cNvPr id="11" name="Rectangle 19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仅有一个登陆账号，修改密码要登陆后修改，如果忘记密码需要初始化程序。</a:t>
              </a:r>
              <a:endParaRPr lang="en-US" altLang="zh-CN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2" name="Rectangle 20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登陆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3" name="Group 21"/>
          <p:cNvGrpSpPr/>
          <p:nvPr/>
        </p:nvGrpSpPr>
        <p:grpSpPr bwMode="auto">
          <a:xfrm>
            <a:off x="8455853" y="2320014"/>
            <a:ext cx="2017064" cy="1266034"/>
            <a:chOff x="0" y="0"/>
            <a:chExt cx="2656" cy="1688"/>
          </a:xfrm>
        </p:grpSpPr>
        <p:sp>
          <p:nvSpPr>
            <p:cNvPr id="14" name="Rectangle 22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导入符合格式的</a:t>
              </a:r>
              <a:r>
                <a:rPr lang="en-US" altLang="zh-CN" sz="1400" dirty="0" err="1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xls</a:t>
              </a:r>
              <a:r>
                <a:rPr lang="zh-CN" altLang="en-US" sz="1400" dirty="0" smtClean="0">
                  <a:solidFill>
                    <a:srgbClr val="000000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文件，可以向数据库批量导入用户</a:t>
              </a:r>
              <a:endParaRPr lang="en-US" altLang="zh-CN" sz="1400" dirty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5" name="Rectangle 23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 smtClean="0">
                  <a:solidFill>
                    <a:srgbClr val="000000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批量添加用户</a:t>
              </a:r>
              <a:endParaRPr lang="en-US" altLang="zh-CN" sz="2000" dirty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6" name="Group 24"/>
          <p:cNvGrpSpPr/>
          <p:nvPr/>
        </p:nvGrpSpPr>
        <p:grpSpPr bwMode="auto">
          <a:xfrm>
            <a:off x="1883512" y="4278116"/>
            <a:ext cx="2017064" cy="1266034"/>
            <a:chOff x="0" y="0"/>
            <a:chExt cx="2656" cy="1688"/>
          </a:xfrm>
        </p:grpSpPr>
        <p:sp>
          <p:nvSpPr>
            <p:cNvPr id="17" name="Rectangle 25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为忘记密码的用户提供密码人工找回的服务</a:t>
              </a:r>
              <a:endParaRPr lang="zh-CN" altLang="en-US" sz="14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18" name="Rectangle 26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查看用户密码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19" name="Group 27"/>
          <p:cNvGrpSpPr/>
          <p:nvPr/>
        </p:nvGrpSpPr>
        <p:grpSpPr bwMode="auto">
          <a:xfrm>
            <a:off x="5340361" y="4278116"/>
            <a:ext cx="2017064" cy="1266034"/>
            <a:chOff x="0" y="0"/>
            <a:chExt cx="2656" cy="1688"/>
          </a:xfrm>
        </p:grpSpPr>
        <p:sp>
          <p:nvSpPr>
            <p:cNvPr id="20" name="Rectangle 28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提供选择批量删除和按条件批量删除用户</a:t>
              </a:r>
              <a:endParaRPr lang="zh-CN" altLang="en-US" sz="14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1" name="Rectangle 29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批量删除用户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2" name="Group 30"/>
          <p:cNvGrpSpPr/>
          <p:nvPr/>
        </p:nvGrpSpPr>
        <p:grpSpPr bwMode="auto">
          <a:xfrm>
            <a:off x="8455853" y="4278116"/>
            <a:ext cx="2017064" cy="1266034"/>
            <a:chOff x="0" y="0"/>
            <a:chExt cx="2656" cy="1688"/>
          </a:xfrm>
        </p:grpSpPr>
        <p:sp>
          <p:nvSpPr>
            <p:cNvPr id="23" name="Rectangle 31"/>
            <p:cNvSpPr/>
            <p:nvPr/>
          </p:nvSpPr>
          <p:spPr bwMode="auto">
            <a:xfrm>
              <a:off x="0" y="424"/>
              <a:ext cx="2656" cy="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 smtClean="0">
                  <a:solidFill>
                    <a:srgbClr val="FFFFFF"/>
                  </a:solidFill>
                  <a:latin typeface="微软雅黑"/>
                  <a:ea typeface="微软雅黑"/>
                  <a:cs typeface="Lato Light" charset="0"/>
                  <a:sym typeface="Lato Light" charset="0"/>
                </a:rPr>
                <a:t>更多功能，敬请期待</a:t>
              </a:r>
              <a:endParaRPr lang="zh-CN" altLang="en-US" sz="1100" dirty="0">
                <a:solidFill>
                  <a:srgbClr val="FFFFFF"/>
                </a:solidFill>
                <a:latin typeface="微软雅黑"/>
                <a:ea typeface="微软雅黑"/>
                <a:cs typeface="Lato Light" charset="0"/>
                <a:sym typeface="Lato Light" charset="0"/>
              </a:endParaRPr>
            </a:p>
          </p:txBody>
        </p:sp>
        <p:sp>
          <p:nvSpPr>
            <p:cNvPr id="24" name="Rectangle 32"/>
            <p:cNvSpPr/>
            <p:nvPr/>
          </p:nvSpPr>
          <p:spPr bwMode="auto">
            <a:xfrm>
              <a:off x="0" y="0"/>
              <a:ext cx="2656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dirty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其他功能</a:t>
              </a:r>
              <a:endParaRPr lang="en-US" altLang="zh-CN" sz="2400" dirty="0">
                <a:solidFill>
                  <a:srgbClr val="FFFFFF"/>
                </a:solidFill>
                <a:latin typeface="微软雅黑"/>
                <a:ea typeface="微软雅黑"/>
                <a:cs typeface="Bebas Neue" charset="0"/>
                <a:sym typeface="Bebas Neue" charset="0"/>
              </a:endParaRPr>
            </a:p>
          </p:txBody>
        </p:sp>
      </p:grpSp>
      <p:grpSp>
        <p:nvGrpSpPr>
          <p:cNvPr id="25" name="Group 33"/>
          <p:cNvGrpSpPr/>
          <p:nvPr/>
        </p:nvGrpSpPr>
        <p:grpSpPr bwMode="auto">
          <a:xfrm>
            <a:off x="1163792" y="2283968"/>
            <a:ext cx="479513" cy="476045"/>
            <a:chOff x="0" y="0"/>
            <a:chExt cx="763" cy="768"/>
          </a:xfrm>
        </p:grpSpPr>
        <p:sp>
          <p:nvSpPr>
            <p:cNvPr id="26" name="Oval 34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27" name="Rectangle 35"/>
            <p:cNvSpPr/>
            <p:nvPr/>
          </p:nvSpPr>
          <p:spPr bwMode="auto">
            <a:xfrm>
              <a:off x="105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1</a:t>
              </a:r>
            </a:p>
          </p:txBody>
        </p:sp>
      </p:grpSp>
      <p:grpSp>
        <p:nvGrpSpPr>
          <p:cNvPr id="28" name="Group 36"/>
          <p:cNvGrpSpPr/>
          <p:nvPr/>
        </p:nvGrpSpPr>
        <p:grpSpPr bwMode="auto">
          <a:xfrm>
            <a:off x="4620640" y="2283968"/>
            <a:ext cx="479513" cy="476045"/>
            <a:chOff x="0" y="0"/>
            <a:chExt cx="763" cy="768"/>
          </a:xfrm>
        </p:grpSpPr>
        <p:sp>
          <p:nvSpPr>
            <p:cNvPr id="29" name="Oval 37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0" name="Rectangle 38"/>
            <p:cNvSpPr/>
            <p:nvPr/>
          </p:nvSpPr>
          <p:spPr bwMode="auto">
            <a:xfrm>
              <a:off x="121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2</a:t>
              </a:r>
            </a:p>
          </p:txBody>
        </p:sp>
      </p:grpSp>
      <p:grpSp>
        <p:nvGrpSpPr>
          <p:cNvPr id="31" name="Group 39"/>
          <p:cNvGrpSpPr/>
          <p:nvPr/>
        </p:nvGrpSpPr>
        <p:grpSpPr bwMode="auto">
          <a:xfrm>
            <a:off x="7736132" y="2283968"/>
            <a:ext cx="479513" cy="476045"/>
            <a:chOff x="0" y="0"/>
            <a:chExt cx="763" cy="768"/>
          </a:xfrm>
        </p:grpSpPr>
        <p:sp>
          <p:nvSpPr>
            <p:cNvPr id="32" name="Oval 40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3" name="Rectangle 41"/>
            <p:cNvSpPr/>
            <p:nvPr/>
          </p:nvSpPr>
          <p:spPr bwMode="auto">
            <a:xfrm>
              <a:off x="113" y="198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3</a:t>
              </a:r>
            </a:p>
          </p:txBody>
        </p:sp>
      </p:grpSp>
      <p:grpSp>
        <p:nvGrpSpPr>
          <p:cNvPr id="34" name="Group 42"/>
          <p:cNvGrpSpPr/>
          <p:nvPr/>
        </p:nvGrpSpPr>
        <p:grpSpPr bwMode="auto">
          <a:xfrm>
            <a:off x="1163792" y="4293045"/>
            <a:ext cx="479513" cy="476045"/>
            <a:chOff x="0" y="0"/>
            <a:chExt cx="763" cy="768"/>
          </a:xfrm>
        </p:grpSpPr>
        <p:sp>
          <p:nvSpPr>
            <p:cNvPr id="35" name="Oval 43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6" name="Rectangle 44"/>
            <p:cNvSpPr/>
            <p:nvPr/>
          </p:nvSpPr>
          <p:spPr bwMode="auto">
            <a:xfrm>
              <a:off x="105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4</a:t>
              </a:r>
            </a:p>
          </p:txBody>
        </p:sp>
      </p:grpSp>
      <p:grpSp>
        <p:nvGrpSpPr>
          <p:cNvPr id="37" name="Group 45"/>
          <p:cNvGrpSpPr/>
          <p:nvPr/>
        </p:nvGrpSpPr>
        <p:grpSpPr bwMode="auto">
          <a:xfrm>
            <a:off x="4620640" y="4293045"/>
            <a:ext cx="479513" cy="476045"/>
            <a:chOff x="0" y="0"/>
            <a:chExt cx="763" cy="768"/>
          </a:xfrm>
        </p:grpSpPr>
        <p:sp>
          <p:nvSpPr>
            <p:cNvPr id="38" name="Oval 46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39" name="Rectangle 47"/>
            <p:cNvSpPr/>
            <p:nvPr/>
          </p:nvSpPr>
          <p:spPr bwMode="auto">
            <a:xfrm>
              <a:off x="121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5</a:t>
              </a:r>
            </a:p>
          </p:txBody>
        </p:sp>
      </p:grpSp>
      <p:grpSp>
        <p:nvGrpSpPr>
          <p:cNvPr id="40" name="Group 48"/>
          <p:cNvGrpSpPr/>
          <p:nvPr/>
        </p:nvGrpSpPr>
        <p:grpSpPr bwMode="auto">
          <a:xfrm>
            <a:off x="7736132" y="4293045"/>
            <a:ext cx="479513" cy="476045"/>
            <a:chOff x="0" y="0"/>
            <a:chExt cx="763" cy="768"/>
          </a:xfrm>
        </p:grpSpPr>
        <p:sp>
          <p:nvSpPr>
            <p:cNvPr id="41" name="Oval 49"/>
            <p:cNvSpPr/>
            <p:nvPr/>
          </p:nvSpPr>
          <p:spPr bwMode="auto">
            <a:xfrm>
              <a:off x="0" y="0"/>
              <a:ext cx="763" cy="7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200" kern="0" smtClean="0">
                <a:solidFill>
                  <a:srgbClr val="000000"/>
                </a:solidFill>
                <a:latin typeface="微软雅黑"/>
                <a:ea typeface="微软雅黑"/>
                <a:sym typeface="Gill Sans" charset="0"/>
              </a:endParaRPr>
            </a:p>
          </p:txBody>
        </p:sp>
        <p:sp>
          <p:nvSpPr>
            <p:cNvPr id="42" name="Rectangle 50"/>
            <p:cNvSpPr/>
            <p:nvPr/>
          </p:nvSpPr>
          <p:spPr bwMode="auto">
            <a:xfrm>
              <a:off x="113" y="214"/>
              <a:ext cx="552" cy="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200" kern="0" dirty="0" smtClean="0">
                  <a:solidFill>
                    <a:srgbClr val="FFFFFF"/>
                  </a:solidFill>
                  <a:latin typeface="微软雅黑"/>
                  <a:ea typeface="微软雅黑"/>
                  <a:cs typeface="Bebas Neue" charset="0"/>
                  <a:sym typeface="Bebas Neue" charset="0"/>
                </a:rPr>
                <a:t>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258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成本估计</a:t>
            </a:r>
            <a:r>
              <a:rPr kumimoji="1" lang="en-US" altLang="zh-CN" dirty="0" smtClean="0">
                <a:solidFill>
                  <a:schemeClr val="bg1"/>
                </a:solidFill>
              </a:rPr>
              <a:t>/</a:t>
            </a:r>
            <a:r>
              <a:rPr kumimoji="1" lang="zh-CN" altLang="en-US" dirty="0" smtClean="0">
                <a:solidFill>
                  <a:schemeClr val="bg1"/>
                </a:solidFill>
              </a:rPr>
              <a:t>甘特图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33" b="54351"/>
          <a:stretch/>
        </p:blipFill>
        <p:spPr>
          <a:xfrm>
            <a:off x="930806" y="1295871"/>
            <a:ext cx="7848872" cy="230425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4533" y="4104183"/>
            <a:ext cx="7416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总工作量：</a:t>
            </a:r>
            <a:r>
              <a:rPr lang="en-US" altLang="zh-CN" sz="2400" dirty="0" smtClean="0">
                <a:solidFill>
                  <a:schemeClr val="bg1"/>
                </a:solidFill>
              </a:rPr>
              <a:t>26  </a:t>
            </a:r>
            <a:r>
              <a:rPr lang="zh-CN" altLang="en-US" sz="2400" dirty="0" smtClean="0">
                <a:solidFill>
                  <a:schemeClr val="bg1"/>
                </a:solidFill>
              </a:rPr>
              <a:t>人</a:t>
            </a:r>
            <a:r>
              <a:rPr lang="en-US" altLang="zh-CN" sz="2400" dirty="0">
                <a:solidFill>
                  <a:schemeClr val="bg1"/>
                </a:solidFill>
              </a:rPr>
              <a:t>/</a:t>
            </a:r>
            <a:r>
              <a:rPr lang="zh-CN" altLang="en-US" sz="2400" dirty="0" smtClean="0">
                <a:solidFill>
                  <a:schemeClr val="bg1"/>
                </a:solidFill>
              </a:rPr>
              <a:t>日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总工期：</a:t>
            </a:r>
            <a:r>
              <a:rPr lang="en-US" altLang="zh-CN" sz="2400" dirty="0" smtClean="0">
                <a:solidFill>
                  <a:schemeClr val="bg1"/>
                </a:solidFill>
              </a:rPr>
              <a:t>15</a:t>
            </a:r>
            <a:r>
              <a:rPr lang="zh-CN" altLang="en-US" sz="2400" dirty="0" smtClean="0">
                <a:solidFill>
                  <a:schemeClr val="bg1"/>
                </a:solidFill>
              </a:rPr>
              <a:t>日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40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06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49087" y="238261"/>
            <a:ext cx="6081421" cy="616425"/>
          </a:xfrm>
        </p:spPr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对于用户需求的回溯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94283" y="923368"/>
            <a:ext cx="39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对于反馈意见</a:t>
            </a:r>
            <a:r>
              <a:rPr kumimoji="1" lang="zh-CN" altLang="en-US" dirty="0" smtClean="0">
                <a:solidFill>
                  <a:schemeClr val="bg1"/>
                </a:solidFill>
              </a:rPr>
              <a:t>的反馈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64493" y="1282728"/>
            <a:ext cx="93741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学生：</a:t>
            </a:r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整个界面感觉有些空，部分功能块不够显眼。比如登陆模块找了很久，是否可以跟很多网站一样做个点击登陆按钮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活动信息不够完全，想要看活动地点</a:t>
            </a:r>
            <a:r>
              <a:rPr lang="en-US" altLang="zh-CN" sz="2000" b="1" dirty="0">
                <a:solidFill>
                  <a:schemeClr val="bg1"/>
                </a:solidFill>
              </a:rPr>
              <a:t>~</a:t>
            </a:r>
            <a:r>
              <a:rPr lang="zh-CN" altLang="en-US" sz="2000" b="1" dirty="0">
                <a:solidFill>
                  <a:schemeClr val="bg1"/>
                </a:solidFill>
              </a:rPr>
              <a:t>能不能专门空出一栏，而不是放在活动概述里不太好找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3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能不能在活动的下方做一个留言板就可以稍微互动一下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4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开通好友功能，在活动参与人群里可以以共同参加此项活动的好友为先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5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设置昵称模式，可以选择实名或隐藏实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名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6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活动界面能够添加参与人员要求这一栏。包括参与人数限制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。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教师</a:t>
            </a:r>
            <a:r>
              <a:rPr lang="zh-CN" altLang="en-US" sz="2000" b="1" dirty="0">
                <a:solidFill>
                  <a:schemeClr val="bg1"/>
                </a:solidFill>
              </a:rPr>
              <a:t>：</a:t>
            </a:r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通过活动界面应该留下活动负责人联系方式，方便询问或联系 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2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通过活动界面应有一个较为详细的活动过程板块，能让老师知道活动主要干什么 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</a:rPr>
              <a:t>3</a:t>
            </a:r>
            <a:r>
              <a:rPr lang="en-US" altLang="zh-CN" sz="2000" b="1" dirty="0">
                <a:solidFill>
                  <a:schemeClr val="bg1"/>
                </a:solidFill>
              </a:rPr>
              <a:t>.</a:t>
            </a:r>
            <a:r>
              <a:rPr lang="zh-CN" altLang="en-US" sz="2000" b="1" dirty="0">
                <a:solidFill>
                  <a:schemeClr val="bg1"/>
                </a:solidFill>
              </a:rPr>
              <a:t>可以建立一个个负责人联系的对话框，传达必要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信息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endParaRPr lang="en-US" altLang="zh-CN" sz="2000" b="1" dirty="0">
              <a:solidFill>
                <a:schemeClr val="bg1"/>
              </a:solidFill>
            </a:endParaRPr>
          </a:p>
          <a:p>
            <a:r>
              <a:rPr lang="zh-CN" altLang="en-US" sz="2000" b="1" dirty="0" smtClean="0">
                <a:solidFill>
                  <a:schemeClr val="bg1"/>
                </a:solidFill>
              </a:rPr>
              <a:t>学生</a:t>
            </a:r>
            <a:r>
              <a:rPr lang="zh-CN" altLang="en-US" sz="2000" b="1" dirty="0">
                <a:solidFill>
                  <a:schemeClr val="bg1"/>
                </a:solidFill>
              </a:rPr>
              <a:t>组织：</a:t>
            </a:r>
            <a:r>
              <a:rPr lang="en-US" altLang="zh-CN" sz="2000" b="1" dirty="0">
                <a:solidFill>
                  <a:schemeClr val="bg1"/>
                </a:solidFill>
              </a:rPr>
              <a:t>1.</a:t>
            </a:r>
            <a:r>
              <a:rPr lang="zh-CN" altLang="en-US" sz="2000" b="1" dirty="0">
                <a:solidFill>
                  <a:schemeClr val="bg1"/>
                </a:solidFill>
              </a:rPr>
              <a:t>能够看到报名后台信息，若报名人数超出限制可以及时结束报名 </a:t>
            </a:r>
            <a:r>
              <a:rPr lang="en-US" altLang="zh-CN" sz="2000" b="1" dirty="0">
                <a:solidFill>
                  <a:schemeClr val="bg1"/>
                </a:solidFill>
              </a:rPr>
              <a:t>2.</a:t>
            </a:r>
            <a:r>
              <a:rPr lang="zh-CN" altLang="en-US" sz="2000" b="1" dirty="0">
                <a:solidFill>
                  <a:schemeClr val="bg1"/>
                </a:solidFill>
              </a:rPr>
              <a:t>添加对报名者进行筛选并进行统一的反馈渠道 </a:t>
            </a:r>
            <a:r>
              <a:rPr lang="en-US" altLang="zh-CN" sz="2000" b="1" dirty="0">
                <a:solidFill>
                  <a:schemeClr val="bg1"/>
                </a:solidFill>
              </a:rPr>
              <a:t>3.</a:t>
            </a:r>
            <a:r>
              <a:rPr lang="zh-CN" altLang="en-US" sz="2000" b="1" dirty="0">
                <a:solidFill>
                  <a:schemeClr val="bg1"/>
                </a:solidFill>
              </a:rPr>
              <a:t>可以添加正在进行的活动一栏，有的活动时间跨度较长</a:t>
            </a:r>
            <a:r>
              <a:rPr lang="en-US" altLang="zh-CN" sz="2000" b="1" dirty="0">
                <a:solidFill>
                  <a:schemeClr val="bg1"/>
                </a:solidFill>
              </a:rPr>
              <a:t>4.</a:t>
            </a:r>
            <a:r>
              <a:rPr lang="zh-CN" altLang="en-US" sz="2000" b="1" dirty="0">
                <a:solidFill>
                  <a:schemeClr val="bg1"/>
                </a:solidFill>
              </a:rPr>
              <a:t>添加一个模块 未通过</a:t>
            </a:r>
            <a:r>
              <a:rPr lang="en-US" altLang="zh-CN" sz="2000" b="1" dirty="0">
                <a:solidFill>
                  <a:schemeClr val="bg1"/>
                </a:solidFill>
              </a:rPr>
              <a:t>/</a:t>
            </a:r>
            <a:r>
              <a:rPr lang="zh-CN" altLang="en-US" sz="2000" b="1" dirty="0">
                <a:solidFill>
                  <a:schemeClr val="bg1"/>
                </a:solidFill>
              </a:rPr>
              <a:t>正在申请的活动 申请成功的活动 以及 活动信息草稿栏</a:t>
            </a:r>
          </a:p>
        </p:txBody>
      </p:sp>
    </p:spTree>
    <p:extLst>
      <p:ext uri="{BB962C8B-B14F-4D97-AF65-F5344CB8AC3E}">
        <p14:creationId xmlns:p14="http://schemas.microsoft.com/office/powerpoint/2010/main" val="24033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项目简介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24534" y="1875148"/>
            <a:ext cx="8379919" cy="615810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r>
              <a:rPr lang="zh-CN" altLang="zh-CN" sz="1701" dirty="0">
                <a:solidFill>
                  <a:schemeClr val="bg1"/>
                </a:solidFill>
              </a:rPr>
              <a:t>城院：指浙江大学城市学院</a:t>
            </a:r>
          </a:p>
          <a:p>
            <a:r>
              <a:rPr lang="zh-CN" altLang="zh-CN" sz="1701" dirty="0">
                <a:solidFill>
                  <a:schemeClr val="bg1"/>
                </a:solidFill>
              </a:rPr>
              <a:t>校园学生活动：指由城院学生组织或社团举办的，符合要求的学生活动。</a:t>
            </a: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899605" cy="40395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en-US" altLang="zh-CN" sz="1701" b="1" kern="0" dirty="0">
                <a:solidFill>
                  <a:schemeClr val="bg1"/>
                </a:solidFill>
                <a:ea typeface="微软雅黑" charset="0"/>
              </a:rPr>
              <a:t>1.1</a:t>
            </a:r>
            <a:r>
              <a:rPr lang="zh-CN" altLang="en-US" sz="1701" b="1" kern="0" dirty="0">
                <a:solidFill>
                  <a:schemeClr val="bg1"/>
                </a:solidFill>
                <a:ea typeface="微软雅黑" charset="0"/>
              </a:rPr>
              <a:t>标识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24535" y="2668364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24533" y="2893117"/>
            <a:ext cx="9635170" cy="3041538"/>
          </a:xfrm>
          <a:prstGeom prst="rect">
            <a:avLst/>
          </a:prstGeom>
          <a:noFill/>
        </p:spPr>
        <p:txBody>
          <a:bodyPr wrap="square" numCol="1" spcCol="360000">
            <a:spAutoFit/>
          </a:bodyPr>
          <a:lstStyle/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系统概述</a:t>
            </a:r>
            <a:endParaRPr lang="en-US" altLang="zh-CN" sz="170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1.2.1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项目名称：</a:t>
            </a:r>
            <a:r>
              <a:rPr lang="zh-CN" altLang="zh-CN" sz="1701" dirty="0">
                <a:solidFill>
                  <a:schemeClr val="bg1"/>
                </a:solidFill>
              </a:rPr>
              <a:t>基于</a:t>
            </a:r>
            <a:r>
              <a:rPr lang="en-US" altLang="zh-CN" sz="1701" dirty="0">
                <a:solidFill>
                  <a:schemeClr val="bg1"/>
                </a:solidFill>
              </a:rPr>
              <a:t>Android</a:t>
            </a:r>
            <a:r>
              <a:rPr lang="zh-CN" altLang="zh-CN" sz="1701" dirty="0">
                <a:solidFill>
                  <a:schemeClr val="bg1"/>
                </a:solidFill>
              </a:rPr>
              <a:t>的校园社交及活动管理平台</a:t>
            </a:r>
            <a:r>
              <a:rPr lang="en-US" altLang="zh-CN" sz="1701" dirty="0">
                <a:solidFill>
                  <a:schemeClr val="bg1"/>
                </a:solidFill>
              </a:rPr>
              <a:t>App</a:t>
            </a: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1.2.2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产品标识：</a:t>
            </a:r>
            <a:r>
              <a:rPr lang="en-US" altLang="zh-CN" sz="1701" dirty="0" err="1">
                <a:solidFill>
                  <a:schemeClr val="bg1"/>
                </a:solidFill>
                <a:latin typeface="微软雅黑" charset="0"/>
                <a:ea typeface="微软雅黑" charset="0"/>
              </a:rPr>
              <a:t>Campaigo</a:t>
            </a: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 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校园</a:t>
            </a: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App</a:t>
            </a:r>
          </a:p>
          <a:p>
            <a:pPr defTabSz="575997">
              <a:lnSpc>
                <a:spcPct val="130000"/>
              </a:lnSpc>
            </a:pPr>
            <a:r>
              <a:rPr lang="en-US" altLang="zh-CN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1.2.3</a:t>
            </a:r>
            <a:r>
              <a:rPr lang="zh-CN" altLang="en-US" sz="170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项目背景：</a:t>
            </a:r>
            <a:r>
              <a:rPr lang="zh-CN" altLang="zh-CN" sz="1701" dirty="0">
                <a:solidFill>
                  <a:schemeClr val="bg1"/>
                </a:solidFill>
                <a:latin typeface="+mn-ea"/>
              </a:rPr>
              <a:t>在城院校园学生活动的实践中，我们发现了校园活动流程环节繁琐，社交信息流通信息化落后及校园学生组织活动存在混乱的情况，活动审批到活动告知再到活动后期总结，都处于不统一的状态。我们</a:t>
            </a:r>
            <a:r>
              <a:rPr lang="en-US" altLang="zh-CN" sz="1701" dirty="0">
                <a:solidFill>
                  <a:schemeClr val="bg1"/>
                </a:solidFill>
                <a:latin typeface="+mn-ea"/>
              </a:rPr>
              <a:t>G-10</a:t>
            </a:r>
            <a:r>
              <a:rPr lang="zh-CN" altLang="zh-CN" sz="1701" dirty="0">
                <a:solidFill>
                  <a:schemeClr val="bg1"/>
                </a:solidFill>
                <a:latin typeface="+mn-ea"/>
              </a:rPr>
              <a:t>为了帮助规范学校的学生活动秩序以及活动流程，营造更好的学生活动氛围，帮助同学更好地服务学生校园生活，更高效获得校园信息，应市场以及客户需求，开发本项目。</a:t>
            </a:r>
          </a:p>
          <a:p>
            <a:pPr defTabSz="575997">
              <a:lnSpc>
                <a:spcPct val="130000"/>
              </a:lnSpc>
            </a:pPr>
            <a:endParaRPr lang="en-US" altLang="zh-CN" sz="170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  <a:p>
            <a:pPr defTabSz="575997">
              <a:lnSpc>
                <a:spcPct val="130000"/>
              </a:lnSpc>
            </a:pPr>
            <a:endParaRPr lang="zh-CN" altLang="en-US" sz="1134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72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6"/>
          <p:cNvSpPr/>
          <p:nvPr/>
        </p:nvSpPr>
        <p:spPr bwMode="auto">
          <a:xfrm>
            <a:off x="0" y="3136967"/>
            <a:ext cx="11522075" cy="3343208"/>
          </a:xfrm>
          <a:custGeom>
            <a:avLst/>
            <a:gdLst>
              <a:gd name="T0" fmla="*/ 3078 w 4268"/>
              <a:gd name="T1" fmla="*/ 3 h 1326"/>
              <a:gd name="T2" fmla="*/ 3355 w 4268"/>
              <a:gd name="T3" fmla="*/ 18 h 1326"/>
              <a:gd name="T4" fmla="*/ 3647 w 4268"/>
              <a:gd name="T5" fmla="*/ 50 h 1326"/>
              <a:gd name="T6" fmla="*/ 3951 w 4268"/>
              <a:gd name="T7" fmla="*/ 100 h 1326"/>
              <a:gd name="T8" fmla="*/ 4268 w 4268"/>
              <a:gd name="T9" fmla="*/ 168 h 1326"/>
              <a:gd name="T10" fmla="*/ 4106 w 4268"/>
              <a:gd name="T11" fmla="*/ 140 h 1326"/>
              <a:gd name="T12" fmla="*/ 3795 w 4268"/>
              <a:gd name="T13" fmla="*/ 80 h 1326"/>
              <a:gd name="T14" fmla="*/ 3499 w 4268"/>
              <a:gd name="T15" fmla="*/ 40 h 1326"/>
              <a:gd name="T16" fmla="*/ 3215 w 4268"/>
              <a:gd name="T17" fmla="*/ 16 h 1326"/>
              <a:gd name="T18" fmla="*/ 2943 w 4268"/>
              <a:gd name="T19" fmla="*/ 9 h 1326"/>
              <a:gd name="T20" fmla="*/ 2636 w 4268"/>
              <a:gd name="T21" fmla="*/ 18 h 1326"/>
              <a:gd name="T22" fmla="*/ 2348 w 4268"/>
              <a:gd name="T23" fmla="*/ 48 h 1326"/>
              <a:gd name="T24" fmla="*/ 2077 w 4268"/>
              <a:gd name="T25" fmla="*/ 93 h 1326"/>
              <a:gd name="T26" fmla="*/ 1825 w 4268"/>
              <a:gd name="T27" fmla="*/ 153 h 1326"/>
              <a:gd name="T28" fmla="*/ 1589 w 4268"/>
              <a:gd name="T29" fmla="*/ 225 h 1326"/>
              <a:gd name="T30" fmla="*/ 1370 w 4268"/>
              <a:gd name="T31" fmla="*/ 308 h 1326"/>
              <a:gd name="T32" fmla="*/ 1169 w 4268"/>
              <a:gd name="T33" fmla="*/ 398 h 1326"/>
              <a:gd name="T34" fmla="*/ 985 w 4268"/>
              <a:gd name="T35" fmla="*/ 494 h 1326"/>
              <a:gd name="T36" fmla="*/ 817 w 4268"/>
              <a:gd name="T37" fmla="*/ 595 h 1326"/>
              <a:gd name="T38" fmla="*/ 666 w 4268"/>
              <a:gd name="T39" fmla="*/ 696 h 1326"/>
              <a:gd name="T40" fmla="*/ 531 w 4268"/>
              <a:gd name="T41" fmla="*/ 797 h 1326"/>
              <a:gd name="T42" fmla="*/ 412 w 4268"/>
              <a:gd name="T43" fmla="*/ 895 h 1326"/>
              <a:gd name="T44" fmla="*/ 308 w 4268"/>
              <a:gd name="T45" fmla="*/ 988 h 1326"/>
              <a:gd name="T46" fmla="*/ 221 w 4268"/>
              <a:gd name="T47" fmla="*/ 1075 h 1326"/>
              <a:gd name="T48" fmla="*/ 149 w 4268"/>
              <a:gd name="T49" fmla="*/ 1151 h 1326"/>
              <a:gd name="T50" fmla="*/ 91 w 4268"/>
              <a:gd name="T51" fmla="*/ 1217 h 1326"/>
              <a:gd name="T52" fmla="*/ 49 w 4268"/>
              <a:gd name="T53" fmla="*/ 1269 h 1326"/>
              <a:gd name="T54" fmla="*/ 22 w 4268"/>
              <a:gd name="T55" fmla="*/ 1305 h 1326"/>
              <a:gd name="T56" fmla="*/ 8 w 4268"/>
              <a:gd name="T57" fmla="*/ 1323 h 1326"/>
              <a:gd name="T58" fmla="*/ 6 w 4268"/>
              <a:gd name="T59" fmla="*/ 1326 h 1326"/>
              <a:gd name="T60" fmla="*/ 1 w 4268"/>
              <a:gd name="T61" fmla="*/ 1318 h 1326"/>
              <a:gd name="T62" fmla="*/ 17 w 4268"/>
              <a:gd name="T63" fmla="*/ 1298 h 1326"/>
              <a:gd name="T64" fmla="*/ 47 w 4268"/>
              <a:gd name="T65" fmla="*/ 1259 h 1326"/>
              <a:gd name="T66" fmla="*/ 93 w 4268"/>
              <a:gd name="T67" fmla="*/ 1203 h 1326"/>
              <a:gd name="T68" fmla="*/ 154 w 4268"/>
              <a:gd name="T69" fmla="*/ 1135 h 1326"/>
              <a:gd name="T70" fmla="*/ 230 w 4268"/>
              <a:gd name="T71" fmla="*/ 1053 h 1326"/>
              <a:gd name="T72" fmla="*/ 324 w 4268"/>
              <a:gd name="T73" fmla="*/ 964 h 1326"/>
              <a:gd name="T74" fmla="*/ 434 w 4268"/>
              <a:gd name="T75" fmla="*/ 867 h 1326"/>
              <a:gd name="T76" fmla="*/ 561 w 4268"/>
              <a:gd name="T77" fmla="*/ 765 h 1326"/>
              <a:gd name="T78" fmla="*/ 703 w 4268"/>
              <a:gd name="T79" fmla="*/ 661 h 1326"/>
              <a:gd name="T80" fmla="*/ 864 w 4268"/>
              <a:gd name="T81" fmla="*/ 556 h 1326"/>
              <a:gd name="T82" fmla="*/ 1040 w 4268"/>
              <a:gd name="T83" fmla="*/ 455 h 1326"/>
              <a:gd name="T84" fmla="*/ 1235 w 4268"/>
              <a:gd name="T85" fmla="*/ 358 h 1326"/>
              <a:gd name="T86" fmla="*/ 1448 w 4268"/>
              <a:gd name="T87" fmla="*/ 268 h 1326"/>
              <a:gd name="T88" fmla="*/ 1678 w 4268"/>
              <a:gd name="T89" fmla="*/ 188 h 1326"/>
              <a:gd name="T90" fmla="*/ 1927 w 4268"/>
              <a:gd name="T91" fmla="*/ 119 h 1326"/>
              <a:gd name="T92" fmla="*/ 2194 w 4268"/>
              <a:gd name="T93" fmla="*/ 63 h 1326"/>
              <a:gd name="T94" fmla="*/ 2480 w 4268"/>
              <a:gd name="T95" fmla="*/ 23 h 1326"/>
              <a:gd name="T96" fmla="*/ 2784 w 4268"/>
              <a:gd name="T97" fmla="*/ 3 h 1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268" h="1326">
                <a:moveTo>
                  <a:pt x="2943" y="0"/>
                </a:moveTo>
                <a:lnTo>
                  <a:pt x="3078" y="3"/>
                </a:lnTo>
                <a:lnTo>
                  <a:pt x="3215" y="8"/>
                </a:lnTo>
                <a:lnTo>
                  <a:pt x="3355" y="18"/>
                </a:lnTo>
                <a:lnTo>
                  <a:pt x="3500" y="31"/>
                </a:lnTo>
                <a:lnTo>
                  <a:pt x="3647" y="50"/>
                </a:lnTo>
                <a:lnTo>
                  <a:pt x="3797" y="72"/>
                </a:lnTo>
                <a:lnTo>
                  <a:pt x="3951" y="100"/>
                </a:lnTo>
                <a:lnTo>
                  <a:pt x="4109" y="132"/>
                </a:lnTo>
                <a:lnTo>
                  <a:pt x="4268" y="168"/>
                </a:lnTo>
                <a:lnTo>
                  <a:pt x="4267" y="176"/>
                </a:lnTo>
                <a:lnTo>
                  <a:pt x="4106" y="140"/>
                </a:lnTo>
                <a:lnTo>
                  <a:pt x="3950" y="107"/>
                </a:lnTo>
                <a:lnTo>
                  <a:pt x="3795" y="80"/>
                </a:lnTo>
                <a:lnTo>
                  <a:pt x="3645" y="58"/>
                </a:lnTo>
                <a:lnTo>
                  <a:pt x="3499" y="40"/>
                </a:lnTo>
                <a:lnTo>
                  <a:pt x="3355" y="26"/>
                </a:lnTo>
                <a:lnTo>
                  <a:pt x="3215" y="16"/>
                </a:lnTo>
                <a:lnTo>
                  <a:pt x="3078" y="10"/>
                </a:lnTo>
                <a:lnTo>
                  <a:pt x="2943" y="9"/>
                </a:lnTo>
                <a:lnTo>
                  <a:pt x="2788" y="12"/>
                </a:lnTo>
                <a:lnTo>
                  <a:pt x="2636" y="18"/>
                </a:lnTo>
                <a:lnTo>
                  <a:pt x="2490" y="31"/>
                </a:lnTo>
                <a:lnTo>
                  <a:pt x="2348" y="48"/>
                </a:lnTo>
                <a:lnTo>
                  <a:pt x="2210" y="69"/>
                </a:lnTo>
                <a:lnTo>
                  <a:pt x="2077" y="93"/>
                </a:lnTo>
                <a:lnTo>
                  <a:pt x="1949" y="122"/>
                </a:lnTo>
                <a:lnTo>
                  <a:pt x="1825" y="153"/>
                </a:lnTo>
                <a:lnTo>
                  <a:pt x="1704" y="188"/>
                </a:lnTo>
                <a:lnTo>
                  <a:pt x="1589" y="225"/>
                </a:lnTo>
                <a:lnTo>
                  <a:pt x="1478" y="265"/>
                </a:lnTo>
                <a:lnTo>
                  <a:pt x="1370" y="308"/>
                </a:lnTo>
                <a:lnTo>
                  <a:pt x="1268" y="352"/>
                </a:lnTo>
                <a:lnTo>
                  <a:pt x="1169" y="398"/>
                </a:lnTo>
                <a:lnTo>
                  <a:pt x="1075" y="446"/>
                </a:lnTo>
                <a:lnTo>
                  <a:pt x="985" y="494"/>
                </a:lnTo>
                <a:lnTo>
                  <a:pt x="899" y="545"/>
                </a:lnTo>
                <a:lnTo>
                  <a:pt x="817" y="595"/>
                </a:lnTo>
                <a:lnTo>
                  <a:pt x="739" y="646"/>
                </a:lnTo>
                <a:lnTo>
                  <a:pt x="666" y="696"/>
                </a:lnTo>
                <a:lnTo>
                  <a:pt x="597" y="748"/>
                </a:lnTo>
                <a:lnTo>
                  <a:pt x="531" y="797"/>
                </a:lnTo>
                <a:lnTo>
                  <a:pt x="470" y="847"/>
                </a:lnTo>
                <a:lnTo>
                  <a:pt x="412" y="895"/>
                </a:lnTo>
                <a:lnTo>
                  <a:pt x="359" y="943"/>
                </a:lnTo>
                <a:lnTo>
                  <a:pt x="308" y="988"/>
                </a:lnTo>
                <a:lnTo>
                  <a:pt x="263" y="1032"/>
                </a:lnTo>
                <a:lnTo>
                  <a:pt x="221" y="1075"/>
                </a:lnTo>
                <a:lnTo>
                  <a:pt x="183" y="1115"/>
                </a:lnTo>
                <a:lnTo>
                  <a:pt x="149" y="1151"/>
                </a:lnTo>
                <a:lnTo>
                  <a:pt x="118" y="1186"/>
                </a:lnTo>
                <a:lnTo>
                  <a:pt x="91" y="1217"/>
                </a:lnTo>
                <a:lnTo>
                  <a:pt x="69" y="1246"/>
                </a:lnTo>
                <a:lnTo>
                  <a:pt x="49" y="1269"/>
                </a:lnTo>
                <a:lnTo>
                  <a:pt x="34" y="1288"/>
                </a:lnTo>
                <a:lnTo>
                  <a:pt x="22" y="1305"/>
                </a:lnTo>
                <a:lnTo>
                  <a:pt x="13" y="1317"/>
                </a:lnTo>
                <a:lnTo>
                  <a:pt x="8" y="1323"/>
                </a:lnTo>
                <a:lnTo>
                  <a:pt x="6" y="1326"/>
                </a:lnTo>
                <a:lnTo>
                  <a:pt x="6" y="1326"/>
                </a:lnTo>
                <a:lnTo>
                  <a:pt x="0" y="1321"/>
                </a:lnTo>
                <a:lnTo>
                  <a:pt x="1" y="1318"/>
                </a:lnTo>
                <a:lnTo>
                  <a:pt x="8" y="1310"/>
                </a:lnTo>
                <a:lnTo>
                  <a:pt x="17" y="1298"/>
                </a:lnTo>
                <a:lnTo>
                  <a:pt x="30" y="1281"/>
                </a:lnTo>
                <a:lnTo>
                  <a:pt x="47" y="1259"/>
                </a:lnTo>
                <a:lnTo>
                  <a:pt x="67" y="1233"/>
                </a:lnTo>
                <a:lnTo>
                  <a:pt x="93" y="1203"/>
                </a:lnTo>
                <a:lnTo>
                  <a:pt x="122" y="1171"/>
                </a:lnTo>
                <a:lnTo>
                  <a:pt x="154" y="1135"/>
                </a:lnTo>
                <a:lnTo>
                  <a:pt x="190" y="1094"/>
                </a:lnTo>
                <a:lnTo>
                  <a:pt x="230" y="1053"/>
                </a:lnTo>
                <a:lnTo>
                  <a:pt x="276" y="1009"/>
                </a:lnTo>
                <a:lnTo>
                  <a:pt x="324" y="964"/>
                </a:lnTo>
                <a:lnTo>
                  <a:pt x="377" y="916"/>
                </a:lnTo>
                <a:lnTo>
                  <a:pt x="434" y="867"/>
                </a:lnTo>
                <a:lnTo>
                  <a:pt x="495" y="816"/>
                </a:lnTo>
                <a:lnTo>
                  <a:pt x="561" y="765"/>
                </a:lnTo>
                <a:lnTo>
                  <a:pt x="629" y="713"/>
                </a:lnTo>
                <a:lnTo>
                  <a:pt x="703" y="661"/>
                </a:lnTo>
                <a:lnTo>
                  <a:pt x="781" y="609"/>
                </a:lnTo>
                <a:lnTo>
                  <a:pt x="864" y="556"/>
                </a:lnTo>
                <a:lnTo>
                  <a:pt x="949" y="506"/>
                </a:lnTo>
                <a:lnTo>
                  <a:pt x="1040" y="455"/>
                </a:lnTo>
                <a:lnTo>
                  <a:pt x="1136" y="406"/>
                </a:lnTo>
                <a:lnTo>
                  <a:pt x="1235" y="358"/>
                </a:lnTo>
                <a:lnTo>
                  <a:pt x="1339" y="312"/>
                </a:lnTo>
                <a:lnTo>
                  <a:pt x="1448" y="268"/>
                </a:lnTo>
                <a:lnTo>
                  <a:pt x="1560" y="226"/>
                </a:lnTo>
                <a:lnTo>
                  <a:pt x="1678" y="188"/>
                </a:lnTo>
                <a:lnTo>
                  <a:pt x="1800" y="151"/>
                </a:lnTo>
                <a:lnTo>
                  <a:pt x="1927" y="119"/>
                </a:lnTo>
                <a:lnTo>
                  <a:pt x="2058" y="89"/>
                </a:lnTo>
                <a:lnTo>
                  <a:pt x="2194" y="63"/>
                </a:lnTo>
                <a:lnTo>
                  <a:pt x="2335" y="41"/>
                </a:lnTo>
                <a:lnTo>
                  <a:pt x="2480" y="23"/>
                </a:lnTo>
                <a:lnTo>
                  <a:pt x="2630" y="12"/>
                </a:lnTo>
                <a:lnTo>
                  <a:pt x="2784" y="3"/>
                </a:lnTo>
                <a:lnTo>
                  <a:pt x="2943" y="0"/>
                </a:lnTo>
                <a:close/>
              </a:path>
            </a:pathLst>
          </a:custGeom>
          <a:solidFill>
            <a:srgbClr val="969696"/>
          </a:solidFill>
          <a:ln w="28575">
            <a:solidFill>
              <a:srgbClr val="969696"/>
            </a:solidFill>
            <a:prstDash val="solid"/>
            <a:round/>
          </a:ln>
        </p:spPr>
        <p:txBody>
          <a:bodyPr vert="horz" wrap="square" lIns="123718" tIns="61859" rIns="123718" bIns="61859" numCol="1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8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8" name="Oval Callout 10"/>
          <p:cNvSpPr/>
          <p:nvPr/>
        </p:nvSpPr>
        <p:spPr bwMode="auto">
          <a:xfrm rot="19660752">
            <a:off x="233182" y="324229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39" name="Oval 9"/>
          <p:cNvSpPr/>
          <p:nvPr/>
        </p:nvSpPr>
        <p:spPr bwMode="auto">
          <a:xfrm>
            <a:off x="1118204" y="5060610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0" name="Rectangle 12"/>
          <p:cNvSpPr/>
          <p:nvPr/>
        </p:nvSpPr>
        <p:spPr bwMode="auto">
          <a:xfrm>
            <a:off x="432445" y="503783"/>
            <a:ext cx="3092471" cy="5940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b="1" dirty="0" smtClean="0">
                <a:solidFill>
                  <a:srgbClr val="000000"/>
                </a:solidFill>
                <a:latin typeface="微软雅黑"/>
                <a:ea typeface="微软雅黑"/>
                <a:cs typeface="Bebas Neue" charset="0"/>
                <a:sym typeface="Bebas Neue" charset="0"/>
              </a:rPr>
              <a:t>项目总结</a:t>
            </a:r>
            <a:endParaRPr lang="en-US" altLang="zh-CN" sz="4000" b="1" dirty="0">
              <a:solidFill>
                <a:srgbClr val="000000"/>
              </a:solidFill>
              <a:latin typeface="微软雅黑"/>
              <a:ea typeface="微软雅黑"/>
              <a:cs typeface="Bebas Neue" charset="0"/>
              <a:sym typeface="Bebas Neue" charset="0"/>
            </a:endParaRPr>
          </a:p>
        </p:txBody>
      </p:sp>
      <p:sp>
        <p:nvSpPr>
          <p:cNvPr id="41" name="Rectangle 13"/>
          <p:cNvSpPr/>
          <p:nvPr/>
        </p:nvSpPr>
        <p:spPr bwMode="auto">
          <a:xfrm>
            <a:off x="476328" y="1162004"/>
            <a:ext cx="2980453" cy="63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endParaRPr lang="en-US" sz="1200" spc="100" dirty="0">
              <a:solidFill>
                <a:srgbClr val="4D4D4D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3" name="Rectangle 17"/>
          <p:cNvSpPr/>
          <p:nvPr/>
        </p:nvSpPr>
        <p:spPr bwMode="auto">
          <a:xfrm>
            <a:off x="1298453" y="5472335"/>
            <a:ext cx="15102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面向学生活动设计的应用。致力于推动学生活动的秩序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45" name="Oval Callout 85"/>
          <p:cNvSpPr/>
          <p:nvPr/>
        </p:nvSpPr>
        <p:spPr bwMode="auto">
          <a:xfrm rot="8037643">
            <a:off x="2981069" y="4473634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6" name="Oval 86"/>
          <p:cNvSpPr/>
          <p:nvPr/>
        </p:nvSpPr>
        <p:spPr bwMode="auto">
          <a:xfrm rot="8637565">
            <a:off x="2971561" y="3956841"/>
            <a:ext cx="343982" cy="339717"/>
          </a:xfrm>
          <a:prstGeom prst="ellipse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48" name="Oval 94"/>
          <p:cNvSpPr/>
          <p:nvPr/>
        </p:nvSpPr>
        <p:spPr bwMode="auto">
          <a:xfrm rot="9824873">
            <a:off x="6622255" y="3021866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0" name="Oval 99"/>
          <p:cNvSpPr/>
          <p:nvPr/>
        </p:nvSpPr>
        <p:spPr bwMode="auto">
          <a:xfrm>
            <a:off x="4738854" y="3384103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52" name="Rectangle 17"/>
          <p:cNvSpPr/>
          <p:nvPr/>
        </p:nvSpPr>
        <p:spPr bwMode="auto">
          <a:xfrm>
            <a:off x="4470297" y="3888159"/>
            <a:ext cx="1434756" cy="69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真的辛苦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5" name="Rectangle 17"/>
          <p:cNvSpPr/>
          <p:nvPr/>
        </p:nvSpPr>
        <p:spPr bwMode="auto">
          <a:xfrm>
            <a:off x="6121077" y="2141768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后期对于需求更改的维护。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58" name="Rectangle 17"/>
          <p:cNvSpPr/>
          <p:nvPr/>
        </p:nvSpPr>
        <p:spPr bwMode="auto">
          <a:xfrm>
            <a:off x="2064804" y="3048131"/>
            <a:ext cx="1391977" cy="768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采用瀑布模型开发，适合软件工程的学习。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2" name="Oval Callout 10"/>
          <p:cNvSpPr/>
          <p:nvPr/>
        </p:nvSpPr>
        <p:spPr bwMode="auto">
          <a:xfrm rot="19660752">
            <a:off x="3952202" y="1495351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3" name="Oval 99"/>
          <p:cNvSpPr/>
          <p:nvPr/>
        </p:nvSpPr>
        <p:spPr bwMode="auto">
          <a:xfrm>
            <a:off x="8334379" y="2972378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4" name="Oval 99"/>
          <p:cNvSpPr/>
          <p:nvPr/>
        </p:nvSpPr>
        <p:spPr bwMode="auto">
          <a:xfrm>
            <a:off x="10146721" y="3168079"/>
            <a:ext cx="343982" cy="339717"/>
          </a:xfrm>
          <a:prstGeom prst="ellipse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5" name="Oval Callout 85"/>
          <p:cNvSpPr/>
          <p:nvPr/>
        </p:nvSpPr>
        <p:spPr bwMode="auto">
          <a:xfrm rot="9305715">
            <a:off x="6188094" y="3701147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6" name="Oval Callout 10"/>
          <p:cNvSpPr/>
          <p:nvPr/>
        </p:nvSpPr>
        <p:spPr bwMode="auto">
          <a:xfrm rot="20704326">
            <a:off x="7833128" y="1105574"/>
            <a:ext cx="1509446" cy="1462328"/>
          </a:xfrm>
          <a:prstGeom prst="wedgeEllipseCallou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dirty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7" name="Oval Callout 85"/>
          <p:cNvSpPr/>
          <p:nvPr/>
        </p:nvSpPr>
        <p:spPr bwMode="auto">
          <a:xfrm rot="9900337">
            <a:off x="9504742" y="3866859"/>
            <a:ext cx="1490728" cy="1480687"/>
          </a:xfrm>
          <a:prstGeom prst="wedgeEllipseCallou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smtClean="0">
              <a:solidFill>
                <a:srgbClr val="000000"/>
              </a:solidFill>
              <a:latin typeface="微软雅黑"/>
              <a:ea typeface="微软雅黑"/>
              <a:sym typeface="Gill Sans" charset="0"/>
            </a:endParaRPr>
          </a:p>
        </p:txBody>
      </p:sp>
      <p:sp>
        <p:nvSpPr>
          <p:cNvPr id="78" name="Rectangle 17"/>
          <p:cNvSpPr/>
          <p:nvPr/>
        </p:nvSpPr>
        <p:spPr bwMode="auto">
          <a:xfrm>
            <a:off x="8076338" y="3541214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SE2017-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秋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79" name="Rectangle 17"/>
          <p:cNvSpPr/>
          <p:nvPr/>
        </p:nvSpPr>
        <p:spPr bwMode="auto">
          <a:xfrm>
            <a:off x="9698615" y="2303983"/>
            <a:ext cx="1391977" cy="6662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Thanks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A</a:t>
            </a:r>
            <a:r>
              <a:rPr lang="zh-CN" altLang="en-US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 </a:t>
            </a:r>
            <a:r>
              <a:rPr lang="en-US" altLang="zh-CN" sz="1200" dirty="0" smtClean="0">
                <a:solidFill>
                  <a:srgbClr val="000000"/>
                </a:solidFill>
                <a:latin typeface="微软雅黑"/>
                <a:ea typeface="微软雅黑"/>
                <a:cs typeface="Lato Light" charset="0"/>
                <a:sym typeface="Lato Light" charset="0"/>
              </a:rPr>
              <a:t>Lot</a:t>
            </a:r>
            <a:endParaRPr lang="en-US" sz="1200" dirty="0">
              <a:solidFill>
                <a:srgbClr val="000000"/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41323" y="3750320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项目概述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3037957" y="4960352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定义阶段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019878" y="1954271"/>
            <a:ext cx="1374094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开发阶段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267624" y="4163532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维护阶段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862290" y="1613600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课程总结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636474" y="4315004"/>
            <a:ext cx="136447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176655"/>
            <a:r>
              <a:rPr lang="zh-CN" altLang="en-US" sz="230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我的组员</a:t>
            </a:r>
            <a:endParaRPr lang="zh-CN" altLang="en-US" sz="23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4168302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1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" presetClass="entr" presetSubtype="1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3" grpId="0"/>
      <p:bldP spid="45" grpId="0" animBg="1"/>
      <p:bldP spid="46" grpId="0" animBg="1"/>
      <p:bldP spid="48" grpId="0" animBg="1"/>
      <p:bldP spid="50" grpId="0" animBg="1"/>
      <p:bldP spid="52" grpId="0"/>
      <p:bldP spid="55" grpId="0"/>
      <p:bldP spid="58" grpId="0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16"/>
          <p:cNvSpPr/>
          <p:nvPr/>
        </p:nvSpPr>
        <p:spPr>
          <a:xfrm>
            <a:off x="-43542" y="2878012"/>
            <a:ext cx="11565617" cy="1173994"/>
          </a:xfrm>
          <a:prstGeom prst="rect">
            <a:avLst/>
          </a:prstGeom>
          <a:solidFill>
            <a:schemeClr val="bg1">
              <a:alpha val="72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lIns="109944" tIns="54972" rIns="109944" bIns="54972" rtlCol="0" anchor="ctr"/>
          <a:lstStyle/>
          <a:p>
            <a:pPr algn="ctr">
              <a:defRPr/>
            </a:pPr>
            <a:endParaRPr lang="id-ID" sz="1600" kern="0" smtClean="0">
              <a:solidFill>
                <a:prstClr val="white"/>
              </a:solidFill>
            </a:endParaRPr>
          </a:p>
        </p:txBody>
      </p:sp>
      <p:sp>
        <p:nvSpPr>
          <p:cNvPr id="10" name="Rectangle 1"/>
          <p:cNvSpPr/>
          <p:nvPr/>
        </p:nvSpPr>
        <p:spPr>
          <a:xfrm>
            <a:off x="4635162" y="3658076"/>
            <a:ext cx="2352362" cy="388017"/>
          </a:xfrm>
          <a:prstGeom prst="rect">
            <a:avLst/>
          </a:prstGeom>
        </p:spPr>
        <p:txBody>
          <a:bodyPr wrap="none" lIns="109944" tIns="54972" rIns="109944" bIns="54972">
            <a:spAutoFit/>
          </a:bodyPr>
          <a:lstStyle/>
          <a:p>
            <a:pPr defTabSz="1176655"/>
            <a:r>
              <a:rPr lang="en-US" altLang="zh-CN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SE2017</a:t>
            </a:r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秋 </a:t>
            </a:r>
            <a:r>
              <a:rPr lang="en-US" altLang="zh-CN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Group 10</a:t>
            </a:r>
            <a:endParaRPr lang="id-ID" altLang="zh-CN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35162" y="3014811"/>
            <a:ext cx="2307543" cy="603460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dirty="0" err="1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Campaigo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673360" y="1655911"/>
            <a:ext cx="4231146" cy="1219013"/>
          </a:xfrm>
          <a:prstGeom prst="rect">
            <a:avLst/>
          </a:prstGeom>
          <a:noFill/>
        </p:spPr>
        <p:txBody>
          <a:bodyPr wrap="none" lIns="109944" tIns="54972" rIns="109944" bIns="54972" rtlCol="0">
            <a:spAutoFit/>
          </a:bodyPr>
          <a:lstStyle>
            <a:defPPr>
              <a:defRPr lang="zh-CN"/>
            </a:defPPr>
            <a:lvl1pPr algn="just">
              <a:defRPr sz="3200" b="1">
                <a:solidFill>
                  <a:srgbClr val="FF6D6D"/>
                </a:solidFill>
                <a:latin typeface="Raleway" panose="020B0003030101060003" pitchFamily="34" charset="0"/>
              </a:defRPr>
            </a:lvl1pPr>
          </a:lstStyle>
          <a:p>
            <a:pPr defTabSz="1176655"/>
            <a:r>
              <a:rPr lang="en-US" altLang="zh-CN" sz="7200" dirty="0" smtClean="0">
                <a:solidFill>
                  <a:sysClr val="windowText" lastClr="000000"/>
                </a:solidFill>
                <a:latin typeface="微软雅黑" pitchFamily="34" charset="-122"/>
                <a:ea typeface="微软雅黑" pitchFamily="34" charset="-122"/>
              </a:rPr>
              <a:t>THANKS</a:t>
            </a:r>
            <a:endParaRPr lang="zh-CN" altLang="en-US" sz="7200" dirty="0">
              <a:solidFill>
                <a:sysClr val="windowText" lastClr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项目</a:t>
            </a:r>
            <a:r>
              <a:rPr kumimoji="1" lang="zh-CN" altLang="en-US" dirty="0">
                <a:solidFill>
                  <a:schemeClr val="bg1"/>
                </a:solidFill>
              </a:rPr>
              <a:t>甘特图</a:t>
            </a:r>
          </a:p>
        </p:txBody>
      </p:sp>
      <p:sp>
        <p:nvSpPr>
          <p:cNvPr id="4" name="矩形 3"/>
          <p:cNvSpPr/>
          <p:nvPr/>
        </p:nvSpPr>
        <p:spPr>
          <a:xfrm>
            <a:off x="1224535" y="1439887"/>
            <a:ext cx="1919414" cy="84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24535" y="1523889"/>
            <a:ext cx="3018775" cy="43261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1151994">
              <a:lnSpc>
                <a:spcPct val="130000"/>
              </a:lnSpc>
              <a:defRPr/>
            </a:pPr>
            <a:r>
              <a:rPr lang="zh-CN" altLang="en-US" sz="1701" b="1" kern="0" dirty="0" smtClean="0">
                <a:solidFill>
                  <a:schemeClr val="bg1"/>
                </a:solidFill>
                <a:ea typeface="微软雅黑" charset="0"/>
              </a:rPr>
              <a:t>这里放一张最新的甘特图截图</a:t>
            </a:r>
            <a:endParaRPr lang="en-US" altLang="zh-CN" sz="1701" b="1" kern="0" dirty="0">
              <a:solidFill>
                <a:schemeClr val="bg1"/>
              </a:solidFill>
              <a:ea typeface="微软雅黑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96541" y="2219755"/>
            <a:ext cx="1919414" cy="8400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01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535" y="1007839"/>
            <a:ext cx="7534946" cy="52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2"/>
          <p:cNvSpPr/>
          <p:nvPr/>
        </p:nvSpPr>
        <p:spPr bwMode="auto">
          <a:xfrm>
            <a:off x="0" y="1655911"/>
            <a:ext cx="4752925" cy="1728192"/>
          </a:xfrm>
          <a:prstGeom prst="rect">
            <a:avLst/>
          </a:prstGeom>
          <a:solidFill>
            <a:srgbClr val="000000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5600" kern="0" smtClean="0">
              <a:solidFill>
                <a:srgbClr val="000000"/>
              </a:solidFill>
              <a:latin typeface="微软雅黑"/>
              <a:ea typeface="微软雅黑"/>
              <a:cs typeface="ヒラギノ角ゴ ProN W3" charset="0"/>
              <a:sym typeface="Gill Sans" charset="0"/>
            </a:endParaRPr>
          </a:p>
        </p:txBody>
      </p:sp>
      <p:pic>
        <p:nvPicPr>
          <p:cNvPr id="11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68549" y="1908434"/>
            <a:ext cx="911441" cy="1223146"/>
          </a:xfrm>
          <a:prstGeom prst="rect">
            <a:avLst/>
          </a:prstGeom>
        </p:spPr>
      </p:pic>
      <p:sp>
        <p:nvSpPr>
          <p:cNvPr id="114" name="TextBox 113"/>
          <p:cNvSpPr txBox="1"/>
          <p:nvPr/>
        </p:nvSpPr>
        <p:spPr>
          <a:xfrm>
            <a:off x="2444806" y="2072861"/>
            <a:ext cx="208823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76655"/>
            <a:r>
              <a:rPr lang="zh-CN" altLang="en-US" sz="3200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可行性研究</a:t>
            </a:r>
            <a:endParaRPr lang="en-US" sz="3200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5184973" y="1897841"/>
            <a:ext cx="511256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、可行性分析报告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技术可行性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1176655"/>
            <a:r>
              <a:rPr lang="en-US" altLang="zh-CN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方案对比分析</a:t>
            </a:r>
            <a:endParaRPr lang="en-US" altLang="zh-CN" sz="20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8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3360162">
            <a:off x="-534587" y="1788675"/>
            <a:ext cx="2185070" cy="282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886805"/>
      </p:ext>
    </p:extLst>
  </p:cSld>
  <p:clrMapOvr>
    <a:masterClrMapping/>
  </p:clrMapOvr>
  <p:transition spd="slow" advTm="43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方案选择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/>
          </p:nvPr>
        </p:nvGraphicFramePr>
        <p:xfrm>
          <a:off x="1440557" y="1799927"/>
          <a:ext cx="7128792" cy="37067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564396">
                  <a:extLst>
                    <a:ext uri="{9D8B030D-6E8A-4147-A177-3AD203B41FA5}">
                      <a16:colId xmlns:a16="http://schemas.microsoft.com/office/drawing/2014/main" xmlns="" val="1969143240"/>
                    </a:ext>
                  </a:extLst>
                </a:gridCol>
                <a:gridCol w="3564396">
                  <a:extLst>
                    <a:ext uri="{9D8B030D-6E8A-4147-A177-3AD203B41FA5}">
                      <a16:colId xmlns:a16="http://schemas.microsoft.com/office/drawing/2014/main" xmlns="" val="737497918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方案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描述分析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102784164"/>
                  </a:ext>
                </a:extLst>
              </a:tr>
              <a:tr h="129614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 dirty="0">
                          <a:solidFill>
                            <a:schemeClr val="bg1"/>
                          </a:solidFill>
                          <a:effectLst/>
                        </a:rPr>
                        <a:t>Android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、官方提供支持包，界面开发成本低。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、现在主流的操作系统之一，市场保有量大。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、组员熟悉相关开发知识，学习成本低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。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对于安全的保障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缺点：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IOS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用户不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能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232745357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 smtClean="0">
                          <a:solidFill>
                            <a:schemeClr val="bg1"/>
                          </a:solidFill>
                          <a:effectLst/>
                        </a:rPr>
                        <a:t>web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优点</a:t>
                      </a: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兼容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各操作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系统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marL="0" lvl="0" indent="0" algn="just">
                        <a:spcAft>
                          <a:spcPts val="0"/>
                        </a:spcAft>
                        <a:buFont typeface="+mj-lt"/>
                        <a:buNone/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、访问方便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缺点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、</a:t>
                      </a:r>
                      <a:r>
                        <a:rPr lang="zh-CN" sz="1200" kern="100" dirty="0">
                          <a:solidFill>
                            <a:schemeClr val="bg1"/>
                          </a:solidFill>
                          <a:effectLst/>
                        </a:rPr>
                        <a:t>组员没有开发此类应用的经验，学习成本</a:t>
                      </a:r>
                      <a:r>
                        <a:rPr lang="zh-CN" sz="1200" kern="100" dirty="0" smtClean="0">
                          <a:solidFill>
                            <a:schemeClr val="bg1"/>
                          </a:solidFill>
                          <a:effectLst/>
                        </a:rPr>
                        <a:t>高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、安全性能不如其它两项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43599676"/>
                  </a:ext>
                </a:extLst>
              </a:tr>
              <a:tr h="86409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altLang="en-US" sz="24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微信小程序</a:t>
                      </a:r>
                      <a:endParaRPr lang="zh-CN" sz="24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优点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、跨平台使用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、有现成样式模板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缺点：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、学习成本比</a:t>
                      </a: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android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略高</a:t>
                      </a:r>
                      <a:endParaRPr lang="en-US" altLang="zh-CN" sz="1200" kern="100" dirty="0" smtClean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altLang="zh-CN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en-US" sz="1200" kern="100" dirty="0" smtClean="0">
                          <a:solidFill>
                            <a:schemeClr val="bg1"/>
                          </a:solidFill>
                          <a:effectLst/>
                          <a:latin typeface="Cambria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、限于微信的应用，自由度不高</a:t>
                      </a:r>
                      <a:endParaRPr lang="zh-CN" sz="1200" kern="100" dirty="0">
                        <a:solidFill>
                          <a:schemeClr val="bg1"/>
                        </a:solidFill>
                        <a:effectLst/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xmlns="" val="169810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361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 smtClean="0">
                <a:solidFill>
                  <a:schemeClr val="bg1"/>
                </a:solidFill>
              </a:rPr>
              <a:t>关键</a:t>
            </a:r>
            <a:r>
              <a:rPr kumimoji="1" lang="zh-CN" altLang="en-US" dirty="0">
                <a:solidFill>
                  <a:schemeClr val="bg1"/>
                </a:solidFill>
              </a:rPr>
              <a:t>技术</a:t>
            </a:r>
            <a:r>
              <a:rPr kumimoji="1" lang="zh-CN" altLang="en-US" dirty="0" smtClean="0">
                <a:solidFill>
                  <a:schemeClr val="bg1"/>
                </a:solidFill>
              </a:rPr>
              <a:t>可行性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728589" y="1799927"/>
            <a:ext cx="741682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关键</a:t>
            </a:r>
            <a:r>
              <a:rPr lang="zh-CN" altLang="zh-CN" sz="2400" dirty="0" smtClean="0">
                <a:solidFill>
                  <a:schemeClr val="bg1"/>
                </a:solidFill>
              </a:rPr>
              <a:t>技术</a:t>
            </a:r>
            <a:r>
              <a:rPr lang="zh-CN" altLang="zh-CN" sz="2400" dirty="0">
                <a:solidFill>
                  <a:schemeClr val="bg1"/>
                </a:solidFill>
              </a:rPr>
              <a:t>方面可行性</a:t>
            </a:r>
          </a:p>
          <a:p>
            <a:r>
              <a:rPr lang="en-US" altLang="zh-CN" sz="2400" dirty="0">
                <a:solidFill>
                  <a:schemeClr val="bg1"/>
                </a:solidFill>
              </a:rPr>
              <a:t>	android</a:t>
            </a:r>
            <a:r>
              <a:rPr lang="zh-CN" altLang="zh-CN" sz="2400" dirty="0">
                <a:solidFill>
                  <a:schemeClr val="bg1"/>
                </a:solidFill>
              </a:rPr>
              <a:t>平台提供优秀的交互界面与网络操作，</a:t>
            </a:r>
            <a:r>
              <a:rPr lang="en-US" altLang="zh-CN" sz="2400" dirty="0" err="1">
                <a:solidFill>
                  <a:schemeClr val="bg1"/>
                </a:solidFill>
              </a:rPr>
              <a:t>JFianl</a:t>
            </a:r>
            <a:r>
              <a:rPr lang="zh-CN" altLang="zh-CN" sz="2400" dirty="0">
                <a:solidFill>
                  <a:schemeClr val="bg1"/>
                </a:solidFill>
              </a:rPr>
              <a:t>框架下可以提供</a:t>
            </a:r>
            <a:r>
              <a:rPr lang="en-US" altLang="zh-CN" sz="2400" dirty="0">
                <a:solidFill>
                  <a:schemeClr val="bg1"/>
                </a:solidFill>
              </a:rPr>
              <a:t>http</a:t>
            </a:r>
            <a:r>
              <a:rPr lang="zh-CN" altLang="zh-CN" sz="2400" dirty="0">
                <a:solidFill>
                  <a:schemeClr val="bg1"/>
                </a:solidFill>
              </a:rPr>
              <a:t>协议下数据的传输以及对数据库的访问。使用</a:t>
            </a:r>
            <a:r>
              <a:rPr lang="en-US" altLang="zh-CN" sz="2400" dirty="0">
                <a:solidFill>
                  <a:schemeClr val="bg1"/>
                </a:solidFill>
              </a:rPr>
              <a:t>J2EE</a:t>
            </a:r>
            <a:r>
              <a:rPr lang="zh-CN" altLang="zh-CN" sz="2400" dirty="0">
                <a:solidFill>
                  <a:schemeClr val="bg1"/>
                </a:solidFill>
              </a:rPr>
              <a:t>编写服务器，可满足企业级的</a:t>
            </a:r>
            <a:r>
              <a:rPr lang="en-US" altLang="zh-CN" sz="2400" dirty="0">
                <a:solidFill>
                  <a:schemeClr val="bg1"/>
                </a:solidFill>
              </a:rPr>
              <a:t>Web App </a:t>
            </a:r>
            <a:r>
              <a:rPr lang="zh-CN" altLang="zh-CN" sz="2400" dirty="0">
                <a:solidFill>
                  <a:schemeClr val="bg1"/>
                </a:solidFill>
              </a:rPr>
              <a:t>开发。本项目的大多数开发人员拥有在此类的开发经验和进行培训的经验。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315" y="153583"/>
            <a:ext cx="2120784" cy="67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">
      <a:dk1>
        <a:srgbClr val="FFFFFF"/>
      </a:dk1>
      <a:lt1>
        <a:srgbClr val="000000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2047</Words>
  <Application>Microsoft Macintosh PowerPoint</Application>
  <PresentationFormat>自定义</PresentationFormat>
  <Paragraphs>375</Paragraphs>
  <Slides>51</Slides>
  <Notes>42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Agency FB</vt:lpstr>
      <vt:lpstr>Bebas Neue</vt:lpstr>
      <vt:lpstr>Calibri</vt:lpstr>
      <vt:lpstr>Cambria</vt:lpstr>
      <vt:lpstr>DengXian</vt:lpstr>
      <vt:lpstr>DengXian Light</vt:lpstr>
      <vt:lpstr>Gill Sans</vt:lpstr>
      <vt:lpstr>Lato Light</vt:lpstr>
      <vt:lpstr>Lato Regular</vt:lpstr>
      <vt:lpstr>Microsoft YaHei</vt:lpstr>
      <vt:lpstr>Times New Roman</vt:lpstr>
      <vt:lpstr>ヒラギノ角ゴ ProN W3</vt:lpstr>
      <vt:lpstr>方正兰亭中黑_GBK</vt:lpstr>
      <vt:lpstr>宋体</vt:lpstr>
      <vt:lpstr>微软雅黑</vt:lpstr>
      <vt:lpstr>Arial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jingang qian</dc:creator>
  <cp:lastModifiedBy>盛轶群</cp:lastModifiedBy>
  <cp:revision>70</cp:revision>
  <dcterms:created xsi:type="dcterms:W3CDTF">2015-05-08T06:16:00Z</dcterms:created>
  <dcterms:modified xsi:type="dcterms:W3CDTF">2018-01-13T00:39:06Z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2052-10.1.0.5400</vt:lpwstr>
  </property>
</Properties>
</file>